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Paytone One" panose="020B0604020202020204" charset="0"/>
      <p:regular r:id="rId27"/>
    </p:embeddedFont>
    <p:embeddedFont>
      <p:font typeface="Quicksand" panose="020B0604020202020204" charset="0"/>
      <p:regular r:id="rId28"/>
    </p:embeddedFont>
    <p:embeddedFont>
      <p:font typeface="Quicksand Bold" panose="020B0604020202020204" charset="0"/>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39" d="100"/>
          <a:sy n="39" d="100"/>
        </p:scale>
        <p:origin x="940" y="3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7/2/2023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7/2/2023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7/2/2023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7/2/2023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7/2/2023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7/2/2023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32.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1.png"/><Relationship Id="rId5" Type="http://schemas.openxmlformats.org/officeDocument/2006/relationships/image" Target="../media/image28.svg"/><Relationship Id="rId10" Type="http://schemas.openxmlformats.org/officeDocument/2006/relationships/image" Target="../media/image35.jpeg"/><Relationship Id="rId4" Type="http://schemas.openxmlformats.org/officeDocument/2006/relationships/image" Target="../media/image27.png"/><Relationship Id="rId9" Type="http://schemas.openxmlformats.org/officeDocument/2006/relationships/image" Target="../media/image14.svg"/></Relationships>
</file>

<file path=ppt/slides/_rels/slide1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32.sv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1.png"/><Relationship Id="rId5" Type="http://schemas.openxmlformats.org/officeDocument/2006/relationships/image" Target="../media/image28.svg"/><Relationship Id="rId10" Type="http://schemas.openxmlformats.org/officeDocument/2006/relationships/image" Target="../media/image36.jpeg"/><Relationship Id="rId4" Type="http://schemas.openxmlformats.org/officeDocument/2006/relationships/image" Target="../media/image27.png"/><Relationship Id="rId9" Type="http://schemas.openxmlformats.org/officeDocument/2006/relationships/image" Target="../media/image14.svg"/></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slideLayout" Target="../slideLayouts/slideLayout7.xml"/><Relationship Id="rId7" Type="http://schemas.openxmlformats.org/officeDocument/2006/relationships/image" Target="../media/image32.sv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31.png"/><Relationship Id="rId5" Type="http://schemas.openxmlformats.org/officeDocument/2006/relationships/image" Target="../media/image28.svg"/><Relationship Id="rId10" Type="http://schemas.openxmlformats.org/officeDocument/2006/relationships/image" Target="../media/image37.jpeg"/><Relationship Id="rId4" Type="http://schemas.openxmlformats.org/officeDocument/2006/relationships/image" Target="../media/image27.png"/><Relationship Id="rId9" Type="http://schemas.openxmlformats.org/officeDocument/2006/relationships/image" Target="../media/image14.svg"/></Relationships>
</file>

<file path=ppt/slides/_rels/slide1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 Id="rId9" Type="http://schemas.openxmlformats.org/officeDocument/2006/relationships/image" Target="../media/image39.png"/></Relationships>
</file>

<file path=ppt/slides/_rels/slide14.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7.xml"/><Relationship Id="rId7" Type="http://schemas.openxmlformats.org/officeDocument/2006/relationships/image" Target="../media/image30.sv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29.png"/><Relationship Id="rId5" Type="http://schemas.openxmlformats.org/officeDocument/2006/relationships/image" Target="../media/image28.svg"/><Relationship Id="rId10" Type="http://schemas.openxmlformats.org/officeDocument/2006/relationships/image" Target="../media/image40.jpeg"/><Relationship Id="rId4" Type="http://schemas.openxmlformats.org/officeDocument/2006/relationships/image" Target="../media/image27.png"/><Relationship Id="rId9" Type="http://schemas.openxmlformats.org/officeDocument/2006/relationships/image" Target="../media/image32.svg"/></Relationships>
</file>

<file path=ppt/slides/_rels/slide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2.sv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s>
</file>

<file path=ppt/slides/_rels/slide20.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svg"/><Relationship Id="rId4" Type="http://schemas.openxmlformats.org/officeDocument/2006/relationships/image" Target="../media/image15.png"/></Relationships>
</file>

<file path=ppt/slides/_rels/slide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svg"/><Relationship Id="rId4" Type="http://schemas.openxmlformats.org/officeDocument/2006/relationships/image" Target="../media/image19.png"/></Relationships>
</file>

<file path=ppt/slides/_rels/slide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22.sv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Layout" Target="../slideLayouts/slideLayout7.xml"/><Relationship Id="rId5" Type="http://schemas.openxmlformats.org/officeDocument/2006/relationships/image" Target="../media/image26.svg"/><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731479" y="-1547200"/>
            <a:ext cx="14825042" cy="13381400"/>
          </a:xfrm>
          <a:custGeom>
            <a:avLst/>
            <a:gdLst/>
            <a:ahLst/>
            <a:cxnLst/>
            <a:rect l="l" t="t" r="r" b="b"/>
            <a:pathLst>
              <a:path w="14825042" h="13381400">
                <a:moveTo>
                  <a:pt x="0" y="0"/>
                </a:moveTo>
                <a:lnTo>
                  <a:pt x="14825042" y="0"/>
                </a:lnTo>
                <a:lnTo>
                  <a:pt x="14825042" y="13381400"/>
                </a:lnTo>
                <a:lnTo>
                  <a:pt x="0" y="13381400"/>
                </a:lnTo>
                <a:lnTo>
                  <a:pt x="0" y="0"/>
                </a:lnTo>
                <a:close/>
              </a:path>
            </a:pathLst>
          </a:custGeom>
          <a:blipFill>
            <a:blip r:embed="rId2"/>
            <a:stretch>
              <a:fillRect t="-3316" b="-3316"/>
            </a:stretch>
          </a:blipFill>
        </p:spPr>
      </p:sp>
      <p:sp>
        <p:nvSpPr>
          <p:cNvPr id="3" name="Freeform 3"/>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810429" y="2324947"/>
            <a:ext cx="16667142" cy="712470"/>
          </a:xfrm>
          <a:prstGeom prst="rect">
            <a:avLst/>
          </a:prstGeom>
        </p:spPr>
        <p:txBody>
          <a:bodyPr lIns="0" tIns="0" rIns="0" bIns="0" rtlCol="0" anchor="t">
            <a:spAutoFit/>
          </a:bodyPr>
          <a:lstStyle/>
          <a:p>
            <a:pPr algn="ctr">
              <a:lnSpc>
                <a:spcPts val="5040"/>
              </a:lnSpc>
            </a:pPr>
            <a:r>
              <a:rPr lang="en-US" sz="6000">
                <a:solidFill>
                  <a:srgbClr val="22423D"/>
                </a:solidFill>
                <a:latin typeface="Paytone One"/>
              </a:rPr>
              <a:t>Đồ Họa Máy Tính</a:t>
            </a:r>
          </a:p>
        </p:txBody>
      </p:sp>
      <p:sp>
        <p:nvSpPr>
          <p:cNvPr id="6" name="TextBox 6"/>
          <p:cNvSpPr txBox="1"/>
          <p:nvPr/>
        </p:nvSpPr>
        <p:spPr>
          <a:xfrm>
            <a:off x="2929358" y="7169150"/>
            <a:ext cx="12429284" cy="2089150"/>
          </a:xfrm>
          <a:prstGeom prst="rect">
            <a:avLst/>
          </a:prstGeom>
        </p:spPr>
        <p:txBody>
          <a:bodyPr lIns="0" tIns="0" rIns="0" bIns="0" rtlCol="0" anchor="t">
            <a:spAutoFit/>
          </a:bodyPr>
          <a:lstStyle/>
          <a:p>
            <a:pPr algn="ctr">
              <a:lnSpc>
                <a:spcPts val="5599"/>
              </a:lnSpc>
            </a:pPr>
            <a:r>
              <a:rPr lang="en-US" sz="3999" spc="663">
                <a:solidFill>
                  <a:srgbClr val="000000"/>
                </a:solidFill>
                <a:latin typeface="Quicksand"/>
              </a:rPr>
              <a:t>Lớp: CS105.N21.KHCL</a:t>
            </a:r>
          </a:p>
          <a:p>
            <a:pPr algn="ctr">
              <a:lnSpc>
                <a:spcPts val="5599"/>
              </a:lnSpc>
            </a:pPr>
            <a:r>
              <a:rPr lang="en-US" sz="3999" spc="663">
                <a:solidFill>
                  <a:srgbClr val="000000"/>
                </a:solidFill>
                <a:latin typeface="Quicksand"/>
              </a:rPr>
              <a:t>Giảng viên: ThS. Cáp Phạm Đình Thăng</a:t>
            </a:r>
          </a:p>
          <a:p>
            <a:pPr algn="ctr">
              <a:lnSpc>
                <a:spcPts val="5599"/>
              </a:lnSpc>
            </a:pPr>
            <a:r>
              <a:rPr lang="en-US" sz="3999" spc="663">
                <a:solidFill>
                  <a:srgbClr val="000000"/>
                </a:solidFill>
                <a:latin typeface="Quicksand"/>
              </a:rPr>
              <a:t>Nhóm: Chu Kỳ Buông Ars</a:t>
            </a:r>
          </a:p>
        </p:txBody>
      </p:sp>
      <p:sp>
        <p:nvSpPr>
          <p:cNvPr id="7" name="TextBox 7"/>
          <p:cNvSpPr txBox="1"/>
          <p:nvPr/>
        </p:nvSpPr>
        <p:spPr>
          <a:xfrm>
            <a:off x="4518290" y="5429250"/>
            <a:ext cx="9251420" cy="937261"/>
          </a:xfrm>
          <a:prstGeom prst="rect">
            <a:avLst/>
          </a:prstGeom>
        </p:spPr>
        <p:txBody>
          <a:bodyPr lIns="0" tIns="0" rIns="0" bIns="0" rtlCol="0" anchor="t">
            <a:spAutoFit/>
          </a:bodyPr>
          <a:lstStyle/>
          <a:p>
            <a:pPr>
              <a:lnSpc>
                <a:spcPts val="6720"/>
              </a:lnSpc>
            </a:pPr>
            <a:r>
              <a:rPr lang="en-US" sz="8000">
                <a:solidFill>
                  <a:srgbClr val="F0946E"/>
                </a:solidFill>
                <a:latin typeface="Paytone One"/>
              </a:rPr>
              <a:t>Đề tài: ĐỒ HỌA 3D</a:t>
            </a:r>
          </a:p>
        </p:txBody>
      </p:sp>
      <p:sp>
        <p:nvSpPr>
          <p:cNvPr id="8" name="TextBox 8"/>
          <p:cNvSpPr txBox="1"/>
          <p:nvPr/>
        </p:nvSpPr>
        <p:spPr>
          <a:xfrm>
            <a:off x="5894386" y="3840480"/>
            <a:ext cx="6499229" cy="712470"/>
          </a:xfrm>
          <a:prstGeom prst="rect">
            <a:avLst/>
          </a:prstGeom>
        </p:spPr>
        <p:txBody>
          <a:bodyPr lIns="0" tIns="0" rIns="0" bIns="0" rtlCol="0" anchor="t">
            <a:spAutoFit/>
          </a:bodyPr>
          <a:lstStyle/>
          <a:p>
            <a:pPr>
              <a:lnSpc>
                <a:spcPts val="5040"/>
              </a:lnSpc>
            </a:pPr>
            <a:r>
              <a:rPr lang="en-US" sz="6000">
                <a:solidFill>
                  <a:srgbClr val="F0946E"/>
                </a:solidFill>
                <a:latin typeface="Paytone One"/>
              </a:rPr>
              <a:t>Báo Cáo Cuối Kỳ</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p:cNvSpPr/>
          <p:nvPr/>
        </p:nvSpPr>
        <p:spPr>
          <a:xfrm>
            <a:off x="-533460" y="-1243967"/>
            <a:ext cx="4327508" cy="4938028"/>
          </a:xfrm>
          <a:custGeom>
            <a:avLst/>
            <a:gdLst/>
            <a:ahLst/>
            <a:cxnLst/>
            <a:rect l="l" t="t" r="r" b="b"/>
            <a:pathLst>
              <a:path w="4327508" h="4938028">
                <a:moveTo>
                  <a:pt x="0" y="0"/>
                </a:moveTo>
                <a:lnTo>
                  <a:pt x="4327508" y="0"/>
                </a:lnTo>
                <a:lnTo>
                  <a:pt x="4327508" y="4938028"/>
                </a:lnTo>
                <a:lnTo>
                  <a:pt x="0" y="49380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2659692" y="2447965"/>
            <a:ext cx="12968616" cy="6810335"/>
          </a:xfrm>
          <a:prstGeom prst="rect">
            <a:avLst/>
          </a:prstGeom>
        </p:spPr>
      </p:pic>
      <p:sp>
        <p:nvSpPr>
          <p:cNvPr id="6" name="TextBox 6"/>
          <p:cNvSpPr txBox="1"/>
          <p:nvPr/>
        </p:nvSpPr>
        <p:spPr>
          <a:xfrm>
            <a:off x="1028700" y="1228725"/>
            <a:ext cx="10443969"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Solid</a:t>
            </a:r>
          </a:p>
        </p:txBody>
      </p:sp>
      <p:sp>
        <p:nvSpPr>
          <p:cNvPr id="7" name="TextBox 7"/>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8</a:t>
            </a:r>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p:cNvSpPr/>
          <p:nvPr/>
        </p:nvSpPr>
        <p:spPr>
          <a:xfrm>
            <a:off x="-533460" y="-1243967"/>
            <a:ext cx="4327508" cy="4938028"/>
          </a:xfrm>
          <a:custGeom>
            <a:avLst/>
            <a:gdLst/>
            <a:ahLst/>
            <a:cxnLst/>
            <a:rect l="l" t="t" r="r" b="b"/>
            <a:pathLst>
              <a:path w="4327508" h="4938028">
                <a:moveTo>
                  <a:pt x="0" y="0"/>
                </a:moveTo>
                <a:lnTo>
                  <a:pt x="4327508" y="0"/>
                </a:lnTo>
                <a:lnTo>
                  <a:pt x="4327508" y="4938028"/>
                </a:lnTo>
                <a:lnTo>
                  <a:pt x="0" y="49380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2747699" y="2540397"/>
            <a:ext cx="12792602" cy="6717903"/>
          </a:xfrm>
          <a:prstGeom prst="rect">
            <a:avLst/>
          </a:prstGeom>
        </p:spPr>
      </p:pic>
      <p:sp>
        <p:nvSpPr>
          <p:cNvPr id="6" name="TextBox 6"/>
          <p:cNvSpPr txBox="1"/>
          <p:nvPr/>
        </p:nvSpPr>
        <p:spPr>
          <a:xfrm>
            <a:off x="1028700" y="1228725"/>
            <a:ext cx="10443969"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Point</a:t>
            </a:r>
          </a:p>
        </p:txBody>
      </p:sp>
      <p:sp>
        <p:nvSpPr>
          <p:cNvPr id="7" name="TextBox 7"/>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9</a:t>
            </a:r>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p:cNvSpPr/>
          <p:nvPr/>
        </p:nvSpPr>
        <p:spPr>
          <a:xfrm>
            <a:off x="-533460" y="-1243967"/>
            <a:ext cx="4327508" cy="4938028"/>
          </a:xfrm>
          <a:custGeom>
            <a:avLst/>
            <a:gdLst/>
            <a:ahLst/>
            <a:cxnLst/>
            <a:rect l="l" t="t" r="r" b="b"/>
            <a:pathLst>
              <a:path w="4327508" h="4938028">
                <a:moveTo>
                  <a:pt x="0" y="0"/>
                </a:moveTo>
                <a:lnTo>
                  <a:pt x="4327508" y="0"/>
                </a:lnTo>
                <a:lnTo>
                  <a:pt x="4327508" y="4938028"/>
                </a:lnTo>
                <a:lnTo>
                  <a:pt x="0" y="493802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2651133" y="2438976"/>
            <a:ext cx="12985733" cy="6819324"/>
          </a:xfrm>
          <a:prstGeom prst="rect">
            <a:avLst/>
          </a:prstGeom>
        </p:spPr>
      </p:pic>
      <p:sp>
        <p:nvSpPr>
          <p:cNvPr id="6" name="TextBox 6"/>
          <p:cNvSpPr txBox="1"/>
          <p:nvPr/>
        </p:nvSpPr>
        <p:spPr>
          <a:xfrm>
            <a:off x="1028700" y="1228725"/>
            <a:ext cx="10443969"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Lines</a:t>
            </a:r>
          </a:p>
        </p:txBody>
      </p:sp>
      <p:sp>
        <p:nvSpPr>
          <p:cNvPr id="7" name="TextBox 7"/>
          <p:cNvSpPr txBox="1"/>
          <p:nvPr/>
        </p:nvSpPr>
        <p:spPr>
          <a:xfrm>
            <a:off x="17137353" y="9048750"/>
            <a:ext cx="905908"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10</a:t>
            </a:r>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8051" y="-2621751"/>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1028700" y="5769680"/>
            <a:ext cx="7442389" cy="3488620"/>
          </a:xfrm>
          <a:custGeom>
            <a:avLst/>
            <a:gdLst/>
            <a:ahLst/>
            <a:cxnLst/>
            <a:rect l="l" t="t" r="r" b="b"/>
            <a:pathLst>
              <a:path w="7442389" h="3488620">
                <a:moveTo>
                  <a:pt x="0" y="0"/>
                </a:moveTo>
                <a:lnTo>
                  <a:pt x="7442389" y="0"/>
                </a:lnTo>
                <a:lnTo>
                  <a:pt x="7442389" y="3488620"/>
                </a:lnTo>
                <a:lnTo>
                  <a:pt x="0" y="3488620"/>
                </a:lnTo>
                <a:lnTo>
                  <a:pt x="0" y="0"/>
                </a:lnTo>
                <a:close/>
              </a:path>
            </a:pathLst>
          </a:custGeom>
          <a:blipFill>
            <a:blip r:embed="rId8"/>
            <a:stretch>
              <a:fillRect/>
            </a:stretch>
          </a:blipFill>
        </p:spPr>
      </p:sp>
      <p:sp>
        <p:nvSpPr>
          <p:cNvPr id="6" name="Freeform 6"/>
          <p:cNvSpPr/>
          <p:nvPr/>
        </p:nvSpPr>
        <p:spPr>
          <a:xfrm>
            <a:off x="9144000" y="5769680"/>
            <a:ext cx="7442389" cy="3488620"/>
          </a:xfrm>
          <a:custGeom>
            <a:avLst/>
            <a:gdLst/>
            <a:ahLst/>
            <a:cxnLst/>
            <a:rect l="l" t="t" r="r" b="b"/>
            <a:pathLst>
              <a:path w="7442389" h="3488620">
                <a:moveTo>
                  <a:pt x="0" y="0"/>
                </a:moveTo>
                <a:lnTo>
                  <a:pt x="7442389" y="0"/>
                </a:lnTo>
                <a:lnTo>
                  <a:pt x="7442389" y="3488620"/>
                </a:lnTo>
                <a:lnTo>
                  <a:pt x="0" y="3488620"/>
                </a:lnTo>
                <a:lnTo>
                  <a:pt x="0" y="0"/>
                </a:lnTo>
                <a:close/>
              </a:path>
            </a:pathLst>
          </a:custGeom>
          <a:blipFill>
            <a:blip r:embed="rId9"/>
            <a:stretch>
              <a:fillRect l="-167" r="-167"/>
            </a:stretch>
          </a:blipFill>
        </p:spPr>
      </p:sp>
      <p:sp>
        <p:nvSpPr>
          <p:cNvPr id="7" name="TextBox 7"/>
          <p:cNvSpPr txBox="1"/>
          <p:nvPr/>
        </p:nvSpPr>
        <p:spPr>
          <a:xfrm>
            <a:off x="1028700" y="1228725"/>
            <a:ext cx="9300619"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Load model từ tập tin</a:t>
            </a:r>
          </a:p>
        </p:txBody>
      </p:sp>
      <p:sp>
        <p:nvSpPr>
          <p:cNvPr id="8" name="TextBox 8"/>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11</a:t>
            </a:r>
          </a:p>
        </p:txBody>
      </p:sp>
      <p:sp>
        <p:nvSpPr>
          <p:cNvPr id="9" name="TextBox 9"/>
          <p:cNvSpPr txBox="1"/>
          <p:nvPr/>
        </p:nvSpPr>
        <p:spPr>
          <a:xfrm>
            <a:off x="1028700" y="2788638"/>
            <a:ext cx="12173592" cy="2070100"/>
          </a:xfrm>
          <a:prstGeom prst="rect">
            <a:avLst/>
          </a:prstGeom>
        </p:spPr>
        <p:txBody>
          <a:bodyPr lIns="0" tIns="0" rIns="0" bIns="0" rtlCol="0" anchor="t">
            <a:spAutoFit/>
          </a:bodyPr>
          <a:lstStyle/>
          <a:p>
            <a:pPr marL="755651" lvl="1" indent="-377825" algn="just">
              <a:lnSpc>
                <a:spcPts val="5600"/>
              </a:lnSpc>
              <a:buFont typeface="Arial"/>
              <a:buChar char="•"/>
            </a:pPr>
            <a:r>
              <a:rPr lang="en-US" sz="3500">
                <a:solidFill>
                  <a:srgbClr val="000000"/>
                </a:solidFill>
                <a:latin typeface="Quicksand"/>
              </a:rPr>
              <a:t>Gồm các thành phần chính: </a:t>
            </a:r>
          </a:p>
          <a:p>
            <a:pPr algn="just">
              <a:lnSpc>
                <a:spcPts val="5600"/>
              </a:lnSpc>
            </a:pPr>
            <a:r>
              <a:rPr lang="en-US" sz="3500">
                <a:solidFill>
                  <a:srgbClr val="000000"/>
                </a:solidFill>
                <a:latin typeface="Quicksand"/>
              </a:rPr>
              <a:t>      - Tải model: Nguồn tham khảo Sketchfab</a:t>
            </a:r>
          </a:p>
          <a:p>
            <a:pPr algn="just">
              <a:lnSpc>
                <a:spcPts val="5600"/>
              </a:lnSpc>
            </a:pPr>
            <a:r>
              <a:rPr lang="en-US" sz="3500">
                <a:solidFill>
                  <a:srgbClr val="000000"/>
                </a:solidFill>
                <a:latin typeface="Quicksand"/>
              </a:rPr>
              <a:t>      - Tải animation cho model: Nguổn tham khảo Mixamo</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8051" y="-2621751"/>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228725"/>
            <a:ext cx="9300619"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Load model từ tập tin</a:t>
            </a:r>
          </a:p>
        </p:txBody>
      </p:sp>
      <p:sp>
        <p:nvSpPr>
          <p:cNvPr id="6" name="TextBox 6"/>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12</a:t>
            </a:r>
          </a:p>
        </p:txBody>
      </p:sp>
      <p:sp>
        <p:nvSpPr>
          <p:cNvPr id="7" name="TextBox 7"/>
          <p:cNvSpPr txBox="1"/>
          <p:nvPr/>
        </p:nvSpPr>
        <p:spPr>
          <a:xfrm>
            <a:off x="1028700" y="2962927"/>
            <a:ext cx="12173592" cy="2774950"/>
          </a:xfrm>
          <a:prstGeom prst="rect">
            <a:avLst/>
          </a:prstGeom>
        </p:spPr>
        <p:txBody>
          <a:bodyPr lIns="0" tIns="0" rIns="0" bIns="0" rtlCol="0" anchor="t">
            <a:spAutoFit/>
          </a:bodyPr>
          <a:lstStyle/>
          <a:p>
            <a:pPr marL="755651" lvl="1" indent="-377825" algn="just">
              <a:lnSpc>
                <a:spcPts val="5600"/>
              </a:lnSpc>
              <a:buFont typeface="Arial"/>
              <a:buChar char="•"/>
            </a:pPr>
            <a:r>
              <a:rPr lang="en-US" sz="3500">
                <a:solidFill>
                  <a:srgbClr val="000000"/>
                </a:solidFill>
                <a:latin typeface="Quicksand"/>
              </a:rPr>
              <a:t>Sử dụng FBXLoader() và GLFLoader() để load model.</a:t>
            </a:r>
          </a:p>
          <a:p>
            <a:pPr marL="755651" lvl="1" indent="-377825" algn="just">
              <a:lnSpc>
                <a:spcPts val="5600"/>
              </a:lnSpc>
              <a:buFont typeface="Arial"/>
              <a:buChar char="•"/>
            </a:pPr>
            <a:r>
              <a:rPr lang="en-US" sz="3500">
                <a:solidFill>
                  <a:srgbClr val="000000"/>
                </a:solidFill>
                <a:latin typeface="Quicksand"/>
              </a:rPr>
              <a:t>Sử dụng AudioLoader() để load sound.</a:t>
            </a:r>
          </a:p>
          <a:p>
            <a:pPr marL="755651" lvl="1" indent="-377825" algn="just">
              <a:lnSpc>
                <a:spcPts val="5600"/>
              </a:lnSpc>
              <a:buFont typeface="Arial"/>
              <a:buChar char="•"/>
            </a:pPr>
            <a:r>
              <a:rPr lang="en-US" sz="3500">
                <a:solidFill>
                  <a:srgbClr val="000000"/>
                </a:solidFill>
                <a:latin typeface="Quicksand"/>
              </a:rPr>
              <a:t>Sử dụng THREE.DirectionalLight để tạo nguồn sáng</a:t>
            </a:r>
          </a:p>
          <a:p>
            <a:pPr marL="755651" lvl="1" indent="-377825" algn="just">
              <a:lnSpc>
                <a:spcPts val="5600"/>
              </a:lnSpc>
              <a:buFont typeface="Arial"/>
              <a:buChar char="•"/>
            </a:pPr>
            <a:r>
              <a:rPr lang="en-US" sz="3500">
                <a:solidFill>
                  <a:srgbClr val="000000"/>
                </a:solidFill>
                <a:latin typeface="Quicksand"/>
              </a:rPr>
              <a:t>Tạo hiệu ứng bóng đổ cho các model.</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Freeform 3"/>
          <p:cNvSpPr/>
          <p:nvPr/>
        </p:nvSpPr>
        <p:spPr>
          <a:xfrm>
            <a:off x="-1101746" y="-1717592"/>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5" name="Picture 5">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10"/>
          <a:srcRect/>
          <a:stretch>
            <a:fillRect/>
          </a:stretch>
        </p:blipFill>
        <p:spPr>
          <a:xfrm>
            <a:off x="2513454" y="2294375"/>
            <a:ext cx="13261091" cy="6963925"/>
          </a:xfrm>
          <a:prstGeom prst="rect">
            <a:avLst/>
          </a:prstGeom>
        </p:spPr>
      </p:pic>
      <p:sp>
        <p:nvSpPr>
          <p:cNvPr id="6" name="TextBox 6"/>
          <p:cNvSpPr txBox="1"/>
          <p:nvPr/>
        </p:nvSpPr>
        <p:spPr>
          <a:xfrm>
            <a:off x="1028700" y="1228725"/>
            <a:ext cx="9300619"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Load model từ tập tin</a:t>
            </a:r>
          </a:p>
        </p:txBody>
      </p:sp>
      <p:sp>
        <p:nvSpPr>
          <p:cNvPr id="7" name="TextBox 7"/>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13</a:t>
            </a:r>
          </a:p>
        </p:txBody>
      </p:sp>
    </p:spTree>
  </p:cSld>
  <p:clrMapOvr>
    <a:masterClrMapping/>
  </p:clrMapOvr>
  <p:timing>
    <p:tnLst>
      <p:par>
        <p:cTn id="1" dur="indefinite" restart="never" nodeType="tmRoot">
          <p:childTnLst>
            <p:video>
              <p:cMediaNode vol="0">
                <p:cTn id="2" fill="hold" display="0">
                  <p:stCondLst>
                    <p:cond delay="indefinite"/>
                  </p:stCondLst>
                </p:cTn>
                <p:tgtEl>
                  <p:spTgt spid="5"/>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472358" y="1028700"/>
            <a:ext cx="3786942" cy="3711204"/>
          </a:xfrm>
          <a:custGeom>
            <a:avLst/>
            <a:gdLst/>
            <a:ahLst/>
            <a:cxnLst/>
            <a:rect l="l" t="t" r="r" b="b"/>
            <a:pathLst>
              <a:path w="3786942" h="3711204">
                <a:moveTo>
                  <a:pt x="0" y="0"/>
                </a:moveTo>
                <a:lnTo>
                  <a:pt x="3786942" y="0"/>
                </a:lnTo>
                <a:lnTo>
                  <a:pt x="3786942" y="3711204"/>
                </a:lnTo>
                <a:lnTo>
                  <a:pt x="0" y="3711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6032743" y="4812982"/>
            <a:ext cx="6222514" cy="937261"/>
          </a:xfrm>
          <a:prstGeom prst="rect">
            <a:avLst/>
          </a:prstGeom>
        </p:spPr>
        <p:txBody>
          <a:bodyPr lIns="0" tIns="0" rIns="0" bIns="0" rtlCol="0" anchor="t">
            <a:spAutoFit/>
          </a:bodyPr>
          <a:lstStyle/>
          <a:p>
            <a:pPr algn="ctr">
              <a:lnSpc>
                <a:spcPts val="6720"/>
              </a:lnSpc>
            </a:pPr>
            <a:r>
              <a:rPr lang="en-US" sz="8000">
                <a:solidFill>
                  <a:srgbClr val="F0946E"/>
                </a:solidFill>
                <a:latin typeface="Paytone One"/>
              </a:rPr>
              <a:t>3. DEMO</a:t>
            </a:r>
          </a:p>
        </p:txBody>
      </p:sp>
      <p:sp>
        <p:nvSpPr>
          <p:cNvPr id="4" name="Freeform 4"/>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6818099" y="9048750"/>
            <a:ext cx="1012326"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14</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13043011" y="625165"/>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02905" y="4812982"/>
            <a:ext cx="12882191" cy="937261"/>
          </a:xfrm>
          <a:prstGeom prst="rect">
            <a:avLst/>
          </a:prstGeom>
        </p:spPr>
        <p:txBody>
          <a:bodyPr lIns="0" tIns="0" rIns="0" bIns="0" rtlCol="0" anchor="t">
            <a:spAutoFit/>
          </a:bodyPr>
          <a:lstStyle/>
          <a:p>
            <a:pPr algn="ctr">
              <a:lnSpc>
                <a:spcPts val="6720"/>
              </a:lnSpc>
            </a:pPr>
            <a:r>
              <a:rPr lang="en-US" sz="8000">
                <a:solidFill>
                  <a:srgbClr val="F0946E"/>
                </a:solidFill>
                <a:latin typeface="Paytone One"/>
              </a:rPr>
              <a:t>4. KẾT LUẬN</a:t>
            </a:r>
          </a:p>
        </p:txBody>
      </p:sp>
      <p:sp>
        <p:nvSpPr>
          <p:cNvPr id="4" name="Freeform 4"/>
          <p:cNvSpPr/>
          <p:nvPr/>
        </p:nvSpPr>
        <p:spPr>
          <a:xfrm>
            <a:off x="6079837" y="6690317"/>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15</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01746" y="-1717592"/>
            <a:ext cx="4021129" cy="4588426"/>
          </a:xfrm>
          <a:custGeom>
            <a:avLst/>
            <a:gdLst/>
            <a:ahLst/>
            <a:cxnLst/>
            <a:rect l="l" t="t" r="r" b="b"/>
            <a:pathLst>
              <a:path w="4021129" h="4588426">
                <a:moveTo>
                  <a:pt x="0" y="0"/>
                </a:moveTo>
                <a:lnTo>
                  <a:pt x="4021129" y="0"/>
                </a:lnTo>
                <a:lnTo>
                  <a:pt x="4021129" y="4588425"/>
                </a:lnTo>
                <a:lnTo>
                  <a:pt x="0" y="4588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228725"/>
            <a:ext cx="10007028"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Những vấn đề đã thực hiện </a:t>
            </a:r>
          </a:p>
        </p:txBody>
      </p:sp>
      <p:sp>
        <p:nvSpPr>
          <p:cNvPr id="6" name="TextBox 6"/>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16</a:t>
            </a:r>
          </a:p>
        </p:txBody>
      </p:sp>
      <p:sp>
        <p:nvSpPr>
          <p:cNvPr id="7" name="TextBox 7"/>
          <p:cNvSpPr txBox="1"/>
          <p:nvPr/>
        </p:nvSpPr>
        <p:spPr>
          <a:xfrm>
            <a:off x="1028700" y="3046538"/>
            <a:ext cx="12173592" cy="3479800"/>
          </a:xfrm>
          <a:prstGeom prst="rect">
            <a:avLst/>
          </a:prstGeom>
        </p:spPr>
        <p:txBody>
          <a:bodyPr lIns="0" tIns="0" rIns="0" bIns="0" rtlCol="0" anchor="t">
            <a:spAutoFit/>
          </a:bodyPr>
          <a:lstStyle/>
          <a:p>
            <a:pPr marL="755651" lvl="1" indent="-377825" algn="just">
              <a:lnSpc>
                <a:spcPts val="5600"/>
              </a:lnSpc>
              <a:buFont typeface="Arial"/>
              <a:buChar char="•"/>
            </a:pPr>
            <a:r>
              <a:rPr lang="en-US" sz="3500">
                <a:solidFill>
                  <a:srgbClr val="000000"/>
                </a:solidFill>
                <a:latin typeface="Quicksand"/>
              </a:rPr>
              <a:t>Chiếu phối cảnh</a:t>
            </a:r>
          </a:p>
          <a:p>
            <a:pPr marL="755651" lvl="1" indent="-377825" algn="just">
              <a:lnSpc>
                <a:spcPts val="5600"/>
              </a:lnSpc>
              <a:buFont typeface="Arial"/>
              <a:buChar char="•"/>
            </a:pPr>
            <a:r>
              <a:rPr lang="en-US" sz="3500">
                <a:solidFill>
                  <a:srgbClr val="000000"/>
                </a:solidFill>
                <a:latin typeface="Quicksand"/>
              </a:rPr>
              <a:t>Chiếu sáng đối tượng</a:t>
            </a:r>
          </a:p>
          <a:p>
            <a:pPr marL="755651" lvl="1" indent="-377825" algn="just">
              <a:lnSpc>
                <a:spcPts val="5600"/>
              </a:lnSpc>
              <a:buFont typeface="Arial"/>
              <a:buChar char="•"/>
            </a:pPr>
            <a:r>
              <a:rPr lang="en-US" sz="3500">
                <a:solidFill>
                  <a:srgbClr val="000000"/>
                </a:solidFill>
                <a:latin typeface="Quicksand"/>
              </a:rPr>
              <a:t>Texture mapping</a:t>
            </a:r>
          </a:p>
          <a:p>
            <a:pPr marL="755651" lvl="1" indent="-377825" algn="just">
              <a:lnSpc>
                <a:spcPts val="5600"/>
              </a:lnSpc>
              <a:buFont typeface="Arial"/>
              <a:buChar char="•"/>
            </a:pPr>
            <a:r>
              <a:rPr lang="en-US" sz="3500">
                <a:solidFill>
                  <a:srgbClr val="000000"/>
                </a:solidFill>
                <a:latin typeface="Quicksand"/>
              </a:rPr>
              <a:t>Animation</a:t>
            </a:r>
          </a:p>
          <a:p>
            <a:pPr marL="755651" lvl="1" indent="-377825" algn="just">
              <a:lnSpc>
                <a:spcPts val="5600"/>
              </a:lnSpc>
              <a:buFont typeface="Arial"/>
              <a:buChar char="•"/>
            </a:pPr>
            <a:r>
              <a:rPr lang="en-US" sz="3500">
                <a:solidFill>
                  <a:srgbClr val="000000"/>
                </a:solidFill>
                <a:latin typeface="Quicksand"/>
              </a:rPr>
              <a:t>Biến đổi affine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597931" y="7981291"/>
            <a:ext cx="4198776" cy="4114800"/>
          </a:xfrm>
          <a:custGeom>
            <a:avLst/>
            <a:gdLst/>
            <a:ahLst/>
            <a:cxnLst/>
            <a:rect l="l" t="t" r="r" b="b"/>
            <a:pathLst>
              <a:path w="4198776" h="4114800">
                <a:moveTo>
                  <a:pt x="0" y="0"/>
                </a:moveTo>
                <a:lnTo>
                  <a:pt x="4198775" y="0"/>
                </a:lnTo>
                <a:lnTo>
                  <a:pt x="4198775"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6359027" y="-2153331"/>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17</a:t>
            </a:r>
          </a:p>
        </p:txBody>
      </p:sp>
      <p:sp>
        <p:nvSpPr>
          <p:cNvPr id="5" name="Freeform 5"/>
          <p:cNvSpPr/>
          <p:nvPr/>
        </p:nvSpPr>
        <p:spPr>
          <a:xfrm>
            <a:off x="-5428136" y="-3226264"/>
            <a:ext cx="14572136" cy="16928665"/>
          </a:xfrm>
          <a:custGeom>
            <a:avLst/>
            <a:gdLst/>
            <a:ahLst/>
            <a:cxnLst/>
            <a:rect l="l" t="t" r="r" b="b"/>
            <a:pathLst>
              <a:path w="14572136" h="16928665">
                <a:moveTo>
                  <a:pt x="0" y="0"/>
                </a:moveTo>
                <a:lnTo>
                  <a:pt x="14572136" y="0"/>
                </a:lnTo>
                <a:lnTo>
                  <a:pt x="14572136" y="16928666"/>
                </a:lnTo>
                <a:lnTo>
                  <a:pt x="0" y="16928666"/>
                </a:lnTo>
                <a:lnTo>
                  <a:pt x="0" y="0"/>
                </a:lnTo>
                <a:close/>
              </a:path>
            </a:pathLst>
          </a:custGeom>
          <a:blipFill>
            <a:blip r:embed="rId6">
              <a:alphaModFix amt="35000"/>
            </a:blip>
            <a:stretch>
              <a:fillRect l="-11418" r="-13154" b="-3210"/>
            </a:stretch>
          </a:blipFill>
        </p:spPr>
      </p:sp>
      <p:sp>
        <p:nvSpPr>
          <p:cNvPr id="6" name="TextBox 6"/>
          <p:cNvSpPr txBox="1"/>
          <p:nvPr/>
        </p:nvSpPr>
        <p:spPr>
          <a:xfrm>
            <a:off x="3068152" y="1190625"/>
            <a:ext cx="2707570" cy="600075"/>
          </a:xfrm>
          <a:prstGeom prst="rect">
            <a:avLst/>
          </a:prstGeom>
        </p:spPr>
        <p:txBody>
          <a:bodyPr lIns="0" tIns="0" rIns="0" bIns="0" rtlCol="0" anchor="t">
            <a:spAutoFit/>
          </a:bodyPr>
          <a:lstStyle/>
          <a:p>
            <a:pPr>
              <a:lnSpc>
                <a:spcPts val="4200"/>
              </a:lnSpc>
            </a:pPr>
            <a:r>
              <a:rPr lang="en-US" sz="5000">
                <a:solidFill>
                  <a:srgbClr val="22423D"/>
                </a:solidFill>
                <a:latin typeface="Quicksand Bold"/>
              </a:rPr>
              <a:t>Ưu điểm</a:t>
            </a:r>
          </a:p>
        </p:txBody>
      </p:sp>
      <p:sp>
        <p:nvSpPr>
          <p:cNvPr id="7" name="TextBox 7"/>
          <p:cNvSpPr txBox="1"/>
          <p:nvPr/>
        </p:nvSpPr>
        <p:spPr>
          <a:xfrm>
            <a:off x="9541094" y="2275794"/>
            <a:ext cx="7718206" cy="69246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Quicksand"/>
              </a:rPr>
              <a:t>Cần tốn nhiều thời gian và tài nguyên tính toán để tạo ra hiệu ứng ánh sáng chân thực </a:t>
            </a:r>
          </a:p>
          <a:p>
            <a:pPr algn="just">
              <a:lnSpc>
                <a:spcPts val="4200"/>
              </a:lnSpc>
            </a:pPr>
            <a:endParaRPr lang="en-US" sz="3000">
              <a:solidFill>
                <a:srgbClr val="000000"/>
              </a:solidFill>
              <a:latin typeface="Quicksand"/>
            </a:endParaRPr>
          </a:p>
          <a:p>
            <a:pPr marL="647700" lvl="1" indent="-323850" algn="just">
              <a:lnSpc>
                <a:spcPts val="4200"/>
              </a:lnSpc>
              <a:buFont typeface="Arial"/>
              <a:buChar char="•"/>
            </a:pPr>
            <a:r>
              <a:rPr lang="en-US" sz="3000">
                <a:solidFill>
                  <a:srgbClr val="000000"/>
                </a:solidFill>
                <a:latin typeface="Quicksand"/>
              </a:rPr>
              <a:t>Khó khăn trong việc điều chỉnh các thông số ánh sáng để tạo ra hiệu ứng mong muốn, đòi hỏi người thiết kế có kiến thức chuyên sâu về đồ họa 3D.</a:t>
            </a:r>
          </a:p>
          <a:p>
            <a:pPr algn="just">
              <a:lnSpc>
                <a:spcPts val="4200"/>
              </a:lnSpc>
            </a:pPr>
            <a:endParaRPr lang="en-US" sz="3000">
              <a:solidFill>
                <a:srgbClr val="000000"/>
              </a:solidFill>
              <a:latin typeface="Quicksand"/>
            </a:endParaRPr>
          </a:p>
          <a:p>
            <a:pPr marL="647700" lvl="1" indent="-323850" algn="just">
              <a:lnSpc>
                <a:spcPts val="4200"/>
              </a:lnSpc>
              <a:buFont typeface="Arial"/>
              <a:buChar char="•"/>
            </a:pPr>
            <a:r>
              <a:rPr lang="en-US" sz="3000">
                <a:solidFill>
                  <a:srgbClr val="000000"/>
                </a:solidFill>
                <a:latin typeface="Quicksand"/>
              </a:rPr>
              <a:t>Hiệu ứng ánh sáng texture có thể làm tăng kích thước của tệp đồ họa, làm chậm quá trình tải và hiển thị.</a:t>
            </a:r>
          </a:p>
          <a:p>
            <a:pPr algn="just">
              <a:lnSpc>
                <a:spcPts val="4200"/>
              </a:lnSpc>
            </a:pPr>
            <a:endParaRPr lang="en-US" sz="3000">
              <a:solidFill>
                <a:srgbClr val="000000"/>
              </a:solidFill>
              <a:latin typeface="Quicksand"/>
            </a:endParaRPr>
          </a:p>
        </p:txBody>
      </p:sp>
      <p:sp>
        <p:nvSpPr>
          <p:cNvPr id="8" name="TextBox 8"/>
          <p:cNvSpPr txBox="1"/>
          <p:nvPr/>
        </p:nvSpPr>
        <p:spPr>
          <a:xfrm>
            <a:off x="356118" y="2275794"/>
            <a:ext cx="8131638" cy="5857875"/>
          </a:xfrm>
          <a:prstGeom prst="rect">
            <a:avLst/>
          </a:prstGeom>
        </p:spPr>
        <p:txBody>
          <a:bodyPr lIns="0" tIns="0" rIns="0" bIns="0" rtlCol="0" anchor="t">
            <a:spAutoFit/>
          </a:bodyPr>
          <a:lstStyle/>
          <a:p>
            <a:pPr marL="647700" lvl="1" indent="-323850" algn="just">
              <a:lnSpc>
                <a:spcPts val="4200"/>
              </a:lnSpc>
              <a:buFont typeface="Arial"/>
              <a:buChar char="•"/>
            </a:pPr>
            <a:r>
              <a:rPr lang="en-US" sz="3000">
                <a:solidFill>
                  <a:srgbClr val="000000"/>
                </a:solidFill>
                <a:latin typeface="Quicksand"/>
              </a:rPr>
              <a:t>Tạo ra hiệu ứng ánh sáng tự nhiên trên bề mặt của vật thể 3D, giúp tăng tính chân thực và thực tế cho hình ảnh.</a:t>
            </a:r>
          </a:p>
          <a:p>
            <a:pPr algn="just">
              <a:lnSpc>
                <a:spcPts val="4200"/>
              </a:lnSpc>
            </a:pPr>
            <a:endParaRPr lang="en-US" sz="3000">
              <a:solidFill>
                <a:srgbClr val="000000"/>
              </a:solidFill>
              <a:latin typeface="Quicksand"/>
            </a:endParaRPr>
          </a:p>
          <a:p>
            <a:pPr marL="647700" lvl="1" indent="-323850" algn="just">
              <a:lnSpc>
                <a:spcPts val="4200"/>
              </a:lnSpc>
              <a:buFont typeface="Arial"/>
              <a:buChar char="•"/>
            </a:pPr>
            <a:r>
              <a:rPr lang="en-US" sz="3000">
                <a:solidFill>
                  <a:srgbClr val="000000"/>
                </a:solidFill>
                <a:latin typeface="Quicksand"/>
              </a:rPr>
              <a:t>Cho phép điều chỉnh các thông số ánh sáng như độ sáng, màu sắc, phản xạ, độ trong suốt</a:t>
            </a:r>
          </a:p>
          <a:p>
            <a:pPr algn="just">
              <a:lnSpc>
                <a:spcPts val="4200"/>
              </a:lnSpc>
            </a:pPr>
            <a:endParaRPr lang="en-US" sz="3000">
              <a:solidFill>
                <a:srgbClr val="000000"/>
              </a:solidFill>
              <a:latin typeface="Quicksand"/>
            </a:endParaRPr>
          </a:p>
          <a:p>
            <a:pPr marL="647700" lvl="1" indent="-323850" algn="just">
              <a:lnSpc>
                <a:spcPts val="4200"/>
              </a:lnSpc>
              <a:buFont typeface="Arial"/>
              <a:buChar char="•"/>
            </a:pPr>
            <a:r>
              <a:rPr lang="en-US" sz="3000">
                <a:solidFill>
                  <a:srgbClr val="000000"/>
                </a:solidFill>
                <a:latin typeface="Quicksand"/>
              </a:rPr>
              <a:t>Tạo ra sự đa dạng trong phong cách thiết kế đồ họa, giúp tạo ra các hiệu ứng độc đáo và đẹp mắt.</a:t>
            </a:r>
          </a:p>
        </p:txBody>
      </p:sp>
      <p:sp>
        <p:nvSpPr>
          <p:cNvPr id="9" name="TextBox 9"/>
          <p:cNvSpPr txBox="1"/>
          <p:nvPr/>
        </p:nvSpPr>
        <p:spPr>
          <a:xfrm>
            <a:off x="11651641" y="1190625"/>
            <a:ext cx="3946290" cy="600075"/>
          </a:xfrm>
          <a:prstGeom prst="rect">
            <a:avLst/>
          </a:prstGeom>
        </p:spPr>
        <p:txBody>
          <a:bodyPr lIns="0" tIns="0" rIns="0" bIns="0" rtlCol="0" anchor="t">
            <a:spAutoFit/>
          </a:bodyPr>
          <a:lstStyle/>
          <a:p>
            <a:pPr>
              <a:lnSpc>
                <a:spcPts val="4200"/>
              </a:lnSpc>
            </a:pPr>
            <a:r>
              <a:rPr lang="en-US" sz="5000">
                <a:solidFill>
                  <a:srgbClr val="22423D"/>
                </a:solidFill>
                <a:latin typeface="Quicksand Bold"/>
              </a:rPr>
              <a:t> Nhược điểm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4765696" y="-3086100"/>
            <a:ext cx="5452110" cy="8229600"/>
          </a:xfrm>
          <a:custGeom>
            <a:avLst/>
            <a:gdLst/>
            <a:ahLst/>
            <a:cxnLst/>
            <a:rect l="l" t="t" r="r" b="b"/>
            <a:pathLst>
              <a:path w="5452110" h="8229600">
                <a:moveTo>
                  <a:pt x="0" y="0"/>
                </a:moveTo>
                <a:lnTo>
                  <a:pt x="5452110" y="0"/>
                </a:lnTo>
                <a:lnTo>
                  <a:pt x="5452110" y="8229600"/>
                </a:lnTo>
                <a:lnTo>
                  <a:pt x="0" y="8229600"/>
                </a:lnTo>
                <a:lnTo>
                  <a:pt x="0" y="0"/>
                </a:lnTo>
                <a:close/>
              </a:path>
            </a:pathLst>
          </a:custGeom>
          <a:blipFill>
            <a:blip r:embed="rId2"/>
            <a:stretch>
              <a:fillRect/>
            </a:stretch>
          </a:blipFill>
        </p:spPr>
      </p:sp>
      <p:sp>
        <p:nvSpPr>
          <p:cNvPr id="3" name="Freeform 3"/>
          <p:cNvSpPr/>
          <p:nvPr/>
        </p:nvSpPr>
        <p:spPr>
          <a:xfrm>
            <a:off x="-913492" y="7675267"/>
            <a:ext cx="4287919" cy="4416396"/>
          </a:xfrm>
          <a:custGeom>
            <a:avLst/>
            <a:gdLst/>
            <a:ahLst/>
            <a:cxnLst/>
            <a:rect l="l" t="t" r="r" b="b"/>
            <a:pathLst>
              <a:path w="4287919" h="4416396">
                <a:moveTo>
                  <a:pt x="0" y="0"/>
                </a:moveTo>
                <a:lnTo>
                  <a:pt x="4287919" y="0"/>
                </a:lnTo>
                <a:lnTo>
                  <a:pt x="4287919" y="4416395"/>
                </a:lnTo>
                <a:lnTo>
                  <a:pt x="0" y="4416395"/>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13492" y="7675267"/>
            <a:ext cx="4105491" cy="4228502"/>
          </a:xfrm>
          <a:custGeom>
            <a:avLst/>
            <a:gdLst/>
            <a:ahLst/>
            <a:cxnLst/>
            <a:rect l="l" t="t" r="r" b="b"/>
            <a:pathLst>
              <a:path w="4105491" h="4228502">
                <a:moveTo>
                  <a:pt x="0" y="0"/>
                </a:moveTo>
                <a:lnTo>
                  <a:pt x="4105491" y="0"/>
                </a:lnTo>
                <a:lnTo>
                  <a:pt x="4105491" y="4228502"/>
                </a:lnTo>
                <a:lnTo>
                  <a:pt x="0" y="422850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5" name="Freeform 5"/>
          <p:cNvSpPr/>
          <p:nvPr/>
        </p:nvSpPr>
        <p:spPr>
          <a:xfrm>
            <a:off x="2670894" y="3213601"/>
            <a:ext cx="2305275" cy="2369909"/>
          </a:xfrm>
          <a:custGeom>
            <a:avLst/>
            <a:gdLst/>
            <a:ahLst/>
            <a:cxnLst/>
            <a:rect l="l" t="t" r="r" b="b"/>
            <a:pathLst>
              <a:path w="2305275" h="2369909">
                <a:moveTo>
                  <a:pt x="0" y="0"/>
                </a:moveTo>
                <a:lnTo>
                  <a:pt x="2305275" y="0"/>
                </a:lnTo>
                <a:lnTo>
                  <a:pt x="2305275" y="2369909"/>
                </a:lnTo>
                <a:lnTo>
                  <a:pt x="0" y="23699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6" name="TextBox 6"/>
          <p:cNvSpPr txBox="1"/>
          <p:nvPr/>
        </p:nvSpPr>
        <p:spPr>
          <a:xfrm>
            <a:off x="1028700" y="1228725"/>
            <a:ext cx="6990018" cy="712470"/>
          </a:xfrm>
          <a:prstGeom prst="rect">
            <a:avLst/>
          </a:prstGeom>
        </p:spPr>
        <p:txBody>
          <a:bodyPr lIns="0" tIns="0" rIns="0" bIns="0" rtlCol="0" anchor="t">
            <a:spAutoFit/>
          </a:bodyPr>
          <a:lstStyle/>
          <a:p>
            <a:pPr>
              <a:lnSpc>
                <a:spcPts val="5040"/>
              </a:lnSpc>
            </a:pPr>
            <a:r>
              <a:rPr lang="en-US" sz="6000">
                <a:solidFill>
                  <a:srgbClr val="22423D"/>
                </a:solidFill>
                <a:latin typeface="Paytone One"/>
              </a:rPr>
              <a:t>Thành viên nhóm</a:t>
            </a:r>
          </a:p>
        </p:txBody>
      </p:sp>
      <p:sp>
        <p:nvSpPr>
          <p:cNvPr id="7" name="TextBox 7"/>
          <p:cNvSpPr txBox="1"/>
          <p:nvPr/>
        </p:nvSpPr>
        <p:spPr>
          <a:xfrm>
            <a:off x="1027301" y="5777999"/>
            <a:ext cx="5592461" cy="1123950"/>
          </a:xfrm>
          <a:prstGeom prst="rect">
            <a:avLst/>
          </a:prstGeom>
        </p:spPr>
        <p:txBody>
          <a:bodyPr lIns="0" tIns="0" rIns="0" bIns="0" rtlCol="0" anchor="t">
            <a:spAutoFit/>
          </a:bodyPr>
          <a:lstStyle/>
          <a:p>
            <a:pPr algn="ctr">
              <a:lnSpc>
                <a:spcPts val="4500"/>
              </a:lnSpc>
            </a:pPr>
            <a:r>
              <a:rPr lang="en-US" sz="3000" spc="497">
                <a:solidFill>
                  <a:srgbClr val="000000"/>
                </a:solidFill>
                <a:latin typeface="Quicksand"/>
              </a:rPr>
              <a:t>20522183</a:t>
            </a:r>
          </a:p>
          <a:p>
            <a:pPr algn="ctr">
              <a:lnSpc>
                <a:spcPts val="4500"/>
              </a:lnSpc>
            </a:pPr>
            <a:r>
              <a:rPr lang="en-US" sz="3000" spc="497">
                <a:solidFill>
                  <a:srgbClr val="000000"/>
                </a:solidFill>
                <a:latin typeface="Quicksand"/>
              </a:rPr>
              <a:t>Phạm Thụy Ý Vy</a:t>
            </a:r>
          </a:p>
        </p:txBody>
      </p:sp>
      <p:sp>
        <p:nvSpPr>
          <p:cNvPr id="8" name="Freeform 8"/>
          <p:cNvSpPr/>
          <p:nvPr/>
        </p:nvSpPr>
        <p:spPr>
          <a:xfrm>
            <a:off x="7989964" y="3213601"/>
            <a:ext cx="2305275" cy="2369909"/>
          </a:xfrm>
          <a:custGeom>
            <a:avLst/>
            <a:gdLst/>
            <a:ahLst/>
            <a:cxnLst/>
            <a:rect l="l" t="t" r="r" b="b"/>
            <a:pathLst>
              <a:path w="2305275" h="2369909">
                <a:moveTo>
                  <a:pt x="0" y="0"/>
                </a:moveTo>
                <a:lnTo>
                  <a:pt x="2305275" y="0"/>
                </a:lnTo>
                <a:lnTo>
                  <a:pt x="2305275" y="2369909"/>
                </a:lnTo>
                <a:lnTo>
                  <a:pt x="0" y="23699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9" name="TextBox 9"/>
          <p:cNvSpPr txBox="1"/>
          <p:nvPr/>
        </p:nvSpPr>
        <p:spPr>
          <a:xfrm>
            <a:off x="6346370" y="5777999"/>
            <a:ext cx="5592461" cy="1123950"/>
          </a:xfrm>
          <a:prstGeom prst="rect">
            <a:avLst/>
          </a:prstGeom>
        </p:spPr>
        <p:txBody>
          <a:bodyPr lIns="0" tIns="0" rIns="0" bIns="0" rtlCol="0" anchor="t">
            <a:spAutoFit/>
          </a:bodyPr>
          <a:lstStyle/>
          <a:p>
            <a:pPr algn="ctr">
              <a:lnSpc>
                <a:spcPts val="4500"/>
              </a:lnSpc>
            </a:pPr>
            <a:r>
              <a:rPr lang="en-US" sz="3000" spc="497">
                <a:solidFill>
                  <a:srgbClr val="000000"/>
                </a:solidFill>
                <a:latin typeface="Quicksand"/>
              </a:rPr>
              <a:t>20521583</a:t>
            </a:r>
          </a:p>
          <a:p>
            <a:pPr algn="ctr">
              <a:lnSpc>
                <a:spcPts val="4500"/>
              </a:lnSpc>
            </a:pPr>
            <a:r>
              <a:rPr lang="en-US" sz="3000" spc="497">
                <a:solidFill>
                  <a:srgbClr val="000000"/>
                </a:solidFill>
                <a:latin typeface="Quicksand"/>
              </a:rPr>
              <a:t>Nguyễn Tú Luân</a:t>
            </a:r>
          </a:p>
        </p:txBody>
      </p:sp>
      <p:sp>
        <p:nvSpPr>
          <p:cNvPr id="10" name="Freeform 10"/>
          <p:cNvSpPr/>
          <p:nvPr/>
        </p:nvSpPr>
        <p:spPr>
          <a:xfrm>
            <a:off x="13310432" y="3213601"/>
            <a:ext cx="2305275" cy="2369909"/>
          </a:xfrm>
          <a:custGeom>
            <a:avLst/>
            <a:gdLst/>
            <a:ahLst/>
            <a:cxnLst/>
            <a:rect l="l" t="t" r="r" b="b"/>
            <a:pathLst>
              <a:path w="2305275" h="2369909">
                <a:moveTo>
                  <a:pt x="0" y="0"/>
                </a:moveTo>
                <a:lnTo>
                  <a:pt x="2305275" y="0"/>
                </a:lnTo>
                <a:lnTo>
                  <a:pt x="2305275" y="2369909"/>
                </a:lnTo>
                <a:lnTo>
                  <a:pt x="0" y="2369909"/>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1" name="TextBox 11"/>
          <p:cNvSpPr txBox="1"/>
          <p:nvPr/>
        </p:nvSpPr>
        <p:spPr>
          <a:xfrm>
            <a:off x="11666839" y="5777999"/>
            <a:ext cx="5592461" cy="1123950"/>
          </a:xfrm>
          <a:prstGeom prst="rect">
            <a:avLst/>
          </a:prstGeom>
        </p:spPr>
        <p:txBody>
          <a:bodyPr lIns="0" tIns="0" rIns="0" bIns="0" rtlCol="0" anchor="t">
            <a:spAutoFit/>
          </a:bodyPr>
          <a:lstStyle/>
          <a:p>
            <a:pPr algn="ctr">
              <a:lnSpc>
                <a:spcPts val="4500"/>
              </a:lnSpc>
            </a:pPr>
            <a:r>
              <a:rPr lang="en-US" sz="3000" spc="497">
                <a:solidFill>
                  <a:srgbClr val="000000"/>
                </a:solidFill>
                <a:latin typeface="Quicksand"/>
              </a:rPr>
              <a:t>20521568</a:t>
            </a:r>
          </a:p>
          <a:p>
            <a:pPr algn="ctr">
              <a:lnSpc>
                <a:spcPts val="4500"/>
              </a:lnSpc>
            </a:pPr>
            <a:r>
              <a:rPr lang="en-US" sz="3000" spc="497">
                <a:solidFill>
                  <a:srgbClr val="000000"/>
                </a:solidFill>
                <a:latin typeface="Quicksand"/>
              </a:rPr>
              <a:t>Nguyễn Hoàng Long</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01746" y="-2001373"/>
            <a:ext cx="4021129" cy="4588426"/>
          </a:xfrm>
          <a:custGeom>
            <a:avLst/>
            <a:gdLst/>
            <a:ahLst/>
            <a:cxnLst/>
            <a:rect l="l" t="t" r="r" b="b"/>
            <a:pathLst>
              <a:path w="4021129" h="4588426">
                <a:moveTo>
                  <a:pt x="0" y="0"/>
                </a:moveTo>
                <a:lnTo>
                  <a:pt x="4021129" y="0"/>
                </a:lnTo>
                <a:lnTo>
                  <a:pt x="4021129" y="4588425"/>
                </a:lnTo>
                <a:lnTo>
                  <a:pt x="0" y="45884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228725"/>
            <a:ext cx="10007028"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Hướng phát triển</a:t>
            </a:r>
          </a:p>
        </p:txBody>
      </p:sp>
      <p:sp>
        <p:nvSpPr>
          <p:cNvPr id="6" name="TextBox 6"/>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18</a:t>
            </a:r>
          </a:p>
        </p:txBody>
      </p:sp>
      <p:sp>
        <p:nvSpPr>
          <p:cNvPr id="7" name="TextBox 7"/>
          <p:cNvSpPr txBox="1"/>
          <p:nvPr/>
        </p:nvSpPr>
        <p:spPr>
          <a:xfrm>
            <a:off x="908819" y="2737483"/>
            <a:ext cx="12173592" cy="3479800"/>
          </a:xfrm>
          <a:prstGeom prst="rect">
            <a:avLst/>
          </a:prstGeom>
        </p:spPr>
        <p:txBody>
          <a:bodyPr lIns="0" tIns="0" rIns="0" bIns="0" rtlCol="0" anchor="t">
            <a:spAutoFit/>
          </a:bodyPr>
          <a:lstStyle/>
          <a:p>
            <a:pPr marL="755651" lvl="1" indent="-377825" algn="just">
              <a:lnSpc>
                <a:spcPts val="5600"/>
              </a:lnSpc>
              <a:buFont typeface="Arial"/>
              <a:buChar char="•"/>
            </a:pPr>
            <a:r>
              <a:rPr lang="en-US" sz="3500">
                <a:solidFill>
                  <a:srgbClr val="000000"/>
                </a:solidFill>
                <a:latin typeface="Quicksand"/>
              </a:rPr>
              <a:t>Chiếu sáng thông minh</a:t>
            </a:r>
          </a:p>
          <a:p>
            <a:pPr marL="755651" lvl="1" indent="-377825" algn="just">
              <a:lnSpc>
                <a:spcPts val="5600"/>
              </a:lnSpc>
              <a:buFont typeface="Arial"/>
              <a:buChar char="•"/>
            </a:pPr>
            <a:r>
              <a:rPr lang="en-US" sz="3500">
                <a:solidFill>
                  <a:srgbClr val="000000"/>
                </a:solidFill>
                <a:latin typeface="Quicksand"/>
              </a:rPr>
              <a:t>Công nghệ LED</a:t>
            </a:r>
          </a:p>
          <a:p>
            <a:pPr marL="755651" lvl="1" indent="-377825" algn="just">
              <a:lnSpc>
                <a:spcPts val="5600"/>
              </a:lnSpc>
              <a:buFont typeface="Arial"/>
              <a:buChar char="•"/>
            </a:pPr>
            <a:r>
              <a:rPr lang="en-US" sz="3500">
                <a:solidFill>
                  <a:srgbClr val="000000"/>
                </a:solidFill>
                <a:latin typeface="Quicksand"/>
              </a:rPr>
              <a:t>Tích hợp các công nghệ thông minh như IoT</a:t>
            </a:r>
          </a:p>
          <a:p>
            <a:pPr marL="755651" lvl="1" indent="-377825" algn="just">
              <a:lnSpc>
                <a:spcPts val="5600"/>
              </a:lnSpc>
              <a:buFont typeface="Arial"/>
              <a:buChar char="•"/>
            </a:pPr>
            <a:r>
              <a:rPr lang="en-US" sz="3500">
                <a:solidFill>
                  <a:srgbClr val="000000"/>
                </a:solidFill>
                <a:latin typeface="Quicksand"/>
              </a:rPr>
              <a:t>Phát triển các ứng dụng mới như các sản phẩm nội thất, các sản phẩm công nghệ</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562172" y="-668293"/>
            <a:ext cx="2446436" cy="4114800"/>
          </a:xfrm>
          <a:custGeom>
            <a:avLst/>
            <a:gdLst/>
            <a:ahLst/>
            <a:cxnLst/>
            <a:rect l="l" t="t" r="r" b="b"/>
            <a:pathLst>
              <a:path w="2446436" h="4114800">
                <a:moveTo>
                  <a:pt x="0" y="0"/>
                </a:moveTo>
                <a:lnTo>
                  <a:pt x="2446436" y="0"/>
                </a:lnTo>
                <a:lnTo>
                  <a:pt x="244643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5864009" y="6950278"/>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3293156" y="-403679"/>
            <a:ext cx="11009614" cy="10362799"/>
          </a:xfrm>
          <a:custGeom>
            <a:avLst/>
            <a:gdLst/>
            <a:ahLst/>
            <a:cxnLst/>
            <a:rect l="l" t="t" r="r" b="b"/>
            <a:pathLst>
              <a:path w="11009614" h="10362799">
                <a:moveTo>
                  <a:pt x="0" y="0"/>
                </a:moveTo>
                <a:lnTo>
                  <a:pt x="11009613" y="0"/>
                </a:lnTo>
                <a:lnTo>
                  <a:pt x="11009613" y="10362799"/>
                </a:lnTo>
                <a:lnTo>
                  <a:pt x="0" y="10362799"/>
                </a:lnTo>
                <a:lnTo>
                  <a:pt x="0" y="0"/>
                </a:lnTo>
                <a:close/>
              </a:path>
            </a:pathLst>
          </a:custGeom>
          <a:blipFill>
            <a:blip r:embed="rId6"/>
            <a:stretch>
              <a:fillRect/>
            </a:stretch>
          </a:blipFill>
        </p:spPr>
      </p:sp>
      <p:sp>
        <p:nvSpPr>
          <p:cNvPr id="5" name="TextBox 5"/>
          <p:cNvSpPr txBox="1"/>
          <p:nvPr/>
        </p:nvSpPr>
        <p:spPr>
          <a:xfrm>
            <a:off x="3293156" y="3543300"/>
            <a:ext cx="12445027" cy="2971799"/>
          </a:xfrm>
          <a:prstGeom prst="rect">
            <a:avLst/>
          </a:prstGeom>
        </p:spPr>
        <p:txBody>
          <a:bodyPr lIns="0" tIns="0" rIns="0" bIns="0" rtlCol="0" anchor="t">
            <a:spAutoFit/>
          </a:bodyPr>
          <a:lstStyle/>
          <a:p>
            <a:pPr algn="ctr">
              <a:lnSpc>
                <a:spcPts val="12000"/>
              </a:lnSpc>
            </a:pPr>
            <a:r>
              <a:rPr lang="en-US" sz="8000" spc="160">
                <a:solidFill>
                  <a:srgbClr val="22423D"/>
                </a:solidFill>
                <a:latin typeface="Paytone One"/>
              </a:rPr>
              <a:t>CẢM ƠN THẦY VÀ CÁC BẠN ĐÃ LẮNG NGHE!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797612" y="-1942078"/>
            <a:ext cx="4813501" cy="5492584"/>
          </a:xfrm>
          <a:custGeom>
            <a:avLst/>
            <a:gdLst/>
            <a:ahLst/>
            <a:cxnLst/>
            <a:rect l="l" t="t" r="r" b="b"/>
            <a:pathLst>
              <a:path w="4813501" h="5492584">
                <a:moveTo>
                  <a:pt x="0" y="0"/>
                </a:moveTo>
                <a:lnTo>
                  <a:pt x="4813501" y="0"/>
                </a:lnTo>
                <a:lnTo>
                  <a:pt x="4813501" y="5492585"/>
                </a:lnTo>
                <a:lnTo>
                  <a:pt x="0" y="5492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199310" y="1228725"/>
            <a:ext cx="4090897" cy="712470"/>
          </a:xfrm>
          <a:prstGeom prst="rect">
            <a:avLst/>
          </a:prstGeom>
        </p:spPr>
        <p:txBody>
          <a:bodyPr lIns="0" tIns="0" rIns="0" bIns="0" rtlCol="0" anchor="t">
            <a:spAutoFit/>
          </a:bodyPr>
          <a:lstStyle/>
          <a:p>
            <a:pPr>
              <a:lnSpc>
                <a:spcPts val="5040"/>
              </a:lnSpc>
            </a:pPr>
            <a:r>
              <a:rPr lang="en-US" sz="6000">
                <a:solidFill>
                  <a:srgbClr val="22423D"/>
                </a:solidFill>
                <a:latin typeface="Paytone One"/>
              </a:rPr>
              <a:t>Nội dung</a:t>
            </a:r>
          </a:p>
        </p:txBody>
      </p:sp>
      <p:sp>
        <p:nvSpPr>
          <p:cNvPr id="4" name="Freeform 4"/>
          <p:cNvSpPr/>
          <p:nvPr/>
        </p:nvSpPr>
        <p:spPr>
          <a:xfrm rot="-3131125">
            <a:off x="297795" y="6819900"/>
            <a:ext cx="1803031" cy="4114800"/>
          </a:xfrm>
          <a:custGeom>
            <a:avLst/>
            <a:gdLst/>
            <a:ahLst/>
            <a:cxnLst/>
            <a:rect l="l" t="t" r="r" b="b"/>
            <a:pathLst>
              <a:path w="1803031" h="4114800">
                <a:moveTo>
                  <a:pt x="0" y="0"/>
                </a:moveTo>
                <a:lnTo>
                  <a:pt x="1803031" y="0"/>
                </a:lnTo>
                <a:lnTo>
                  <a:pt x="180303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1</a:t>
            </a:r>
          </a:p>
        </p:txBody>
      </p:sp>
      <p:sp>
        <p:nvSpPr>
          <p:cNvPr id="6" name="AutoShape 6"/>
          <p:cNvSpPr/>
          <p:nvPr/>
        </p:nvSpPr>
        <p:spPr>
          <a:xfrm>
            <a:off x="3098894" y="4519416"/>
            <a:ext cx="12125086" cy="0"/>
          </a:xfrm>
          <a:prstGeom prst="line">
            <a:avLst/>
          </a:prstGeom>
          <a:ln w="38100" cap="flat">
            <a:solidFill>
              <a:srgbClr val="3E4677"/>
            </a:solidFill>
            <a:prstDash val="solid"/>
            <a:headEnd type="none" w="sm" len="sm"/>
            <a:tailEnd type="none" w="sm" len="sm"/>
          </a:ln>
        </p:spPr>
      </p:sp>
      <p:grpSp>
        <p:nvGrpSpPr>
          <p:cNvPr id="7" name="Group 7"/>
          <p:cNvGrpSpPr/>
          <p:nvPr/>
        </p:nvGrpSpPr>
        <p:grpSpPr>
          <a:xfrm>
            <a:off x="1121912" y="3528142"/>
            <a:ext cx="1976983" cy="1976983"/>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C2A1"/>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5820297" y="3528142"/>
            <a:ext cx="1976983" cy="1976983"/>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C2A1"/>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10522847" y="3511875"/>
            <a:ext cx="1976983" cy="1976983"/>
            <a:chOff x="0" y="0"/>
            <a:chExt cx="812800" cy="812800"/>
          </a:xfrm>
        </p:grpSpPr>
        <p:sp>
          <p:nvSpPr>
            <p:cNvPr id="14" name="Freeform 1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C2A1"/>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6" name="TextBox 16"/>
          <p:cNvSpPr txBox="1"/>
          <p:nvPr/>
        </p:nvSpPr>
        <p:spPr>
          <a:xfrm>
            <a:off x="1121912" y="4206678"/>
            <a:ext cx="1976983" cy="692150"/>
          </a:xfrm>
          <a:prstGeom prst="rect">
            <a:avLst/>
          </a:prstGeom>
        </p:spPr>
        <p:txBody>
          <a:bodyPr lIns="0" tIns="0" rIns="0" bIns="0" rtlCol="0" anchor="t">
            <a:spAutoFit/>
          </a:bodyPr>
          <a:lstStyle/>
          <a:p>
            <a:pPr algn="ctr">
              <a:lnSpc>
                <a:spcPts val="5350"/>
              </a:lnSpc>
            </a:pPr>
            <a:r>
              <a:rPr lang="en-US" sz="5000">
                <a:solidFill>
                  <a:srgbClr val="FFFFFF"/>
                </a:solidFill>
                <a:latin typeface="Paytone One"/>
              </a:rPr>
              <a:t>1</a:t>
            </a:r>
          </a:p>
        </p:txBody>
      </p:sp>
      <p:sp>
        <p:nvSpPr>
          <p:cNvPr id="17" name="TextBox 17"/>
          <p:cNvSpPr txBox="1"/>
          <p:nvPr/>
        </p:nvSpPr>
        <p:spPr>
          <a:xfrm>
            <a:off x="5820297" y="4206678"/>
            <a:ext cx="1976983" cy="692150"/>
          </a:xfrm>
          <a:prstGeom prst="rect">
            <a:avLst/>
          </a:prstGeom>
        </p:spPr>
        <p:txBody>
          <a:bodyPr lIns="0" tIns="0" rIns="0" bIns="0" rtlCol="0" anchor="t">
            <a:spAutoFit/>
          </a:bodyPr>
          <a:lstStyle/>
          <a:p>
            <a:pPr algn="ctr">
              <a:lnSpc>
                <a:spcPts val="5350"/>
              </a:lnSpc>
            </a:pPr>
            <a:r>
              <a:rPr lang="en-US" sz="5000">
                <a:solidFill>
                  <a:srgbClr val="FFFFFF"/>
                </a:solidFill>
                <a:latin typeface="Paytone One"/>
              </a:rPr>
              <a:t>2</a:t>
            </a:r>
          </a:p>
        </p:txBody>
      </p:sp>
      <p:sp>
        <p:nvSpPr>
          <p:cNvPr id="18" name="TextBox 18"/>
          <p:cNvSpPr txBox="1"/>
          <p:nvPr/>
        </p:nvSpPr>
        <p:spPr>
          <a:xfrm>
            <a:off x="10521430" y="4190411"/>
            <a:ext cx="1976983" cy="692150"/>
          </a:xfrm>
          <a:prstGeom prst="rect">
            <a:avLst/>
          </a:prstGeom>
        </p:spPr>
        <p:txBody>
          <a:bodyPr lIns="0" tIns="0" rIns="0" bIns="0" rtlCol="0" anchor="t">
            <a:spAutoFit/>
          </a:bodyPr>
          <a:lstStyle/>
          <a:p>
            <a:pPr algn="ctr">
              <a:lnSpc>
                <a:spcPts val="5350"/>
              </a:lnSpc>
            </a:pPr>
            <a:r>
              <a:rPr lang="en-US" sz="5000">
                <a:solidFill>
                  <a:srgbClr val="FFFFFF"/>
                </a:solidFill>
                <a:latin typeface="Paytone One"/>
              </a:rPr>
              <a:t>3</a:t>
            </a:r>
          </a:p>
        </p:txBody>
      </p:sp>
      <p:sp>
        <p:nvSpPr>
          <p:cNvPr id="19" name="TextBox 19"/>
          <p:cNvSpPr txBox="1"/>
          <p:nvPr/>
        </p:nvSpPr>
        <p:spPr>
          <a:xfrm>
            <a:off x="4593879" y="5911525"/>
            <a:ext cx="4429820" cy="863600"/>
          </a:xfrm>
          <a:prstGeom prst="rect">
            <a:avLst/>
          </a:prstGeom>
        </p:spPr>
        <p:txBody>
          <a:bodyPr lIns="0" tIns="0" rIns="0" bIns="0" rtlCol="0" anchor="t">
            <a:spAutoFit/>
          </a:bodyPr>
          <a:lstStyle/>
          <a:p>
            <a:pPr algn="ctr">
              <a:lnSpc>
                <a:spcPts val="7000"/>
              </a:lnSpc>
              <a:spcBef>
                <a:spcPct val="0"/>
              </a:spcBef>
            </a:pPr>
            <a:r>
              <a:rPr lang="en-US" sz="5000">
                <a:solidFill>
                  <a:srgbClr val="F0946E"/>
                </a:solidFill>
                <a:latin typeface="Quicksand Bold"/>
              </a:rPr>
              <a:t>Các chức năng</a:t>
            </a:r>
          </a:p>
        </p:txBody>
      </p:sp>
      <p:sp>
        <p:nvSpPr>
          <p:cNvPr id="20" name="TextBox 20"/>
          <p:cNvSpPr txBox="1"/>
          <p:nvPr/>
        </p:nvSpPr>
        <p:spPr>
          <a:xfrm>
            <a:off x="466348" y="5911525"/>
            <a:ext cx="3288109" cy="863600"/>
          </a:xfrm>
          <a:prstGeom prst="rect">
            <a:avLst/>
          </a:prstGeom>
        </p:spPr>
        <p:txBody>
          <a:bodyPr lIns="0" tIns="0" rIns="0" bIns="0" rtlCol="0" anchor="t">
            <a:spAutoFit/>
          </a:bodyPr>
          <a:lstStyle/>
          <a:p>
            <a:pPr algn="ctr">
              <a:lnSpc>
                <a:spcPts val="7000"/>
              </a:lnSpc>
              <a:spcBef>
                <a:spcPct val="0"/>
              </a:spcBef>
            </a:pPr>
            <a:r>
              <a:rPr lang="en-US" sz="5000">
                <a:solidFill>
                  <a:srgbClr val="F0946E"/>
                </a:solidFill>
                <a:latin typeface="Quicksand Bold"/>
              </a:rPr>
              <a:t>Tổng quan</a:t>
            </a:r>
          </a:p>
        </p:txBody>
      </p:sp>
      <p:sp>
        <p:nvSpPr>
          <p:cNvPr id="21" name="TextBox 21"/>
          <p:cNvSpPr txBox="1"/>
          <p:nvPr/>
        </p:nvSpPr>
        <p:spPr>
          <a:xfrm>
            <a:off x="10611049" y="5911525"/>
            <a:ext cx="1884369" cy="827150"/>
          </a:xfrm>
          <a:prstGeom prst="rect">
            <a:avLst/>
          </a:prstGeom>
        </p:spPr>
        <p:txBody>
          <a:bodyPr wrap="square" lIns="0" tIns="0" rIns="0" bIns="0" rtlCol="0" anchor="t">
            <a:spAutoFit/>
          </a:bodyPr>
          <a:lstStyle/>
          <a:p>
            <a:pPr algn="ctr">
              <a:lnSpc>
                <a:spcPts val="7000"/>
              </a:lnSpc>
              <a:spcBef>
                <a:spcPct val="0"/>
              </a:spcBef>
            </a:pPr>
            <a:r>
              <a:rPr lang="en-US" sz="5000">
                <a:solidFill>
                  <a:srgbClr val="F0946E"/>
                </a:solidFill>
                <a:latin typeface="Quicksand Bold"/>
              </a:rPr>
              <a:t>Demo</a:t>
            </a:r>
          </a:p>
        </p:txBody>
      </p:sp>
      <p:grpSp>
        <p:nvGrpSpPr>
          <p:cNvPr id="22" name="Group 22"/>
          <p:cNvGrpSpPr/>
          <p:nvPr/>
        </p:nvGrpSpPr>
        <p:grpSpPr>
          <a:xfrm>
            <a:off x="15225397" y="3528142"/>
            <a:ext cx="1976983" cy="1976983"/>
            <a:chOff x="0" y="0"/>
            <a:chExt cx="812800" cy="812800"/>
          </a:xfrm>
        </p:grpSpPr>
        <p:sp>
          <p:nvSpPr>
            <p:cNvPr id="23" name="Freeform 2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4C2A1"/>
            </a:solidFill>
          </p:spPr>
        </p:sp>
        <p:sp>
          <p:nvSpPr>
            <p:cNvPr id="24" name="TextBox 2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5" name="TextBox 25"/>
          <p:cNvSpPr txBox="1"/>
          <p:nvPr/>
        </p:nvSpPr>
        <p:spPr>
          <a:xfrm>
            <a:off x="15223980" y="4206678"/>
            <a:ext cx="1976983" cy="692150"/>
          </a:xfrm>
          <a:prstGeom prst="rect">
            <a:avLst/>
          </a:prstGeom>
        </p:spPr>
        <p:txBody>
          <a:bodyPr lIns="0" tIns="0" rIns="0" bIns="0" rtlCol="0" anchor="t">
            <a:spAutoFit/>
          </a:bodyPr>
          <a:lstStyle/>
          <a:p>
            <a:pPr algn="ctr">
              <a:lnSpc>
                <a:spcPts val="5350"/>
              </a:lnSpc>
            </a:pPr>
            <a:r>
              <a:rPr lang="en-US" sz="5000">
                <a:solidFill>
                  <a:srgbClr val="FFFFFF"/>
                </a:solidFill>
                <a:latin typeface="Paytone One"/>
              </a:rPr>
              <a:t>4</a:t>
            </a:r>
          </a:p>
        </p:txBody>
      </p:sp>
      <p:sp>
        <p:nvSpPr>
          <p:cNvPr id="26" name="TextBox 26"/>
          <p:cNvSpPr txBox="1"/>
          <p:nvPr/>
        </p:nvSpPr>
        <p:spPr>
          <a:xfrm>
            <a:off x="14943889" y="5911525"/>
            <a:ext cx="2540000" cy="863600"/>
          </a:xfrm>
          <a:prstGeom prst="rect">
            <a:avLst/>
          </a:prstGeom>
        </p:spPr>
        <p:txBody>
          <a:bodyPr lIns="0" tIns="0" rIns="0" bIns="0" rtlCol="0" anchor="t">
            <a:spAutoFit/>
          </a:bodyPr>
          <a:lstStyle/>
          <a:p>
            <a:pPr algn="ctr">
              <a:lnSpc>
                <a:spcPts val="7000"/>
              </a:lnSpc>
              <a:spcBef>
                <a:spcPct val="0"/>
              </a:spcBef>
            </a:pPr>
            <a:r>
              <a:rPr lang="en-US" sz="5000">
                <a:solidFill>
                  <a:srgbClr val="F0946E"/>
                </a:solidFill>
                <a:latin typeface="Quicksand Bold"/>
              </a:rPr>
              <a:t>Kết luận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3472358" y="1028700"/>
            <a:ext cx="3786942" cy="3711204"/>
          </a:xfrm>
          <a:custGeom>
            <a:avLst/>
            <a:gdLst/>
            <a:ahLst/>
            <a:cxnLst/>
            <a:rect l="l" t="t" r="r" b="b"/>
            <a:pathLst>
              <a:path w="3786942" h="3711204">
                <a:moveTo>
                  <a:pt x="0" y="0"/>
                </a:moveTo>
                <a:lnTo>
                  <a:pt x="3786942" y="0"/>
                </a:lnTo>
                <a:lnTo>
                  <a:pt x="3786942" y="3711204"/>
                </a:lnTo>
                <a:lnTo>
                  <a:pt x="0" y="37112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921486" y="4812982"/>
            <a:ext cx="12445027" cy="937261"/>
          </a:xfrm>
          <a:prstGeom prst="rect">
            <a:avLst/>
          </a:prstGeom>
        </p:spPr>
        <p:txBody>
          <a:bodyPr lIns="0" tIns="0" rIns="0" bIns="0" rtlCol="0" anchor="t">
            <a:spAutoFit/>
          </a:bodyPr>
          <a:lstStyle/>
          <a:p>
            <a:pPr algn="ctr">
              <a:lnSpc>
                <a:spcPts val="6720"/>
              </a:lnSpc>
            </a:pPr>
            <a:r>
              <a:rPr lang="en-US" sz="8000">
                <a:solidFill>
                  <a:srgbClr val="F0946E"/>
                </a:solidFill>
                <a:latin typeface="Paytone One"/>
              </a:rPr>
              <a:t>1. TỔNG QUAN</a:t>
            </a:r>
          </a:p>
        </p:txBody>
      </p:sp>
      <p:sp>
        <p:nvSpPr>
          <p:cNvPr id="4" name="Freeform 4"/>
          <p:cNvSpPr/>
          <p:nvPr/>
        </p:nvSpPr>
        <p:spPr>
          <a:xfrm>
            <a:off x="-557230" y="6765405"/>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536638" y="-2032143"/>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4365267" y="7366108"/>
            <a:ext cx="4734603" cy="4114800"/>
          </a:xfrm>
          <a:custGeom>
            <a:avLst/>
            <a:gdLst/>
            <a:ahLst/>
            <a:cxnLst/>
            <a:rect l="l" t="t" r="r" b="b"/>
            <a:pathLst>
              <a:path w="4734603" h="4114800">
                <a:moveTo>
                  <a:pt x="0" y="0"/>
                </a:moveTo>
                <a:lnTo>
                  <a:pt x="4734602" y="0"/>
                </a:lnTo>
                <a:lnTo>
                  <a:pt x="4734602"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1228725"/>
            <a:ext cx="7944690" cy="668068"/>
          </a:xfrm>
          <a:prstGeom prst="rect">
            <a:avLst/>
          </a:prstGeom>
        </p:spPr>
        <p:txBody>
          <a:bodyPr lIns="0" tIns="0" rIns="0" bIns="0" rtlCol="0" anchor="t">
            <a:spAutoFit/>
          </a:bodyPr>
          <a:lstStyle/>
          <a:p>
            <a:pPr marL="647700" lvl="1">
              <a:lnSpc>
                <a:spcPts val="5040"/>
              </a:lnSpc>
            </a:pPr>
            <a:r>
              <a:rPr lang="en-US" sz="6000">
                <a:solidFill>
                  <a:srgbClr val="22423D"/>
                </a:solidFill>
                <a:latin typeface="Paytone One"/>
              </a:rPr>
              <a:t>Tổng quan</a:t>
            </a:r>
          </a:p>
        </p:txBody>
      </p:sp>
      <p:sp>
        <p:nvSpPr>
          <p:cNvPr id="5" name="TextBox 5"/>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3</a:t>
            </a:r>
          </a:p>
        </p:txBody>
      </p:sp>
      <p:sp>
        <p:nvSpPr>
          <p:cNvPr id="6" name="TextBox 6"/>
          <p:cNvSpPr txBox="1"/>
          <p:nvPr/>
        </p:nvSpPr>
        <p:spPr>
          <a:xfrm>
            <a:off x="4276863" y="3873191"/>
            <a:ext cx="6761578" cy="679450"/>
          </a:xfrm>
          <a:prstGeom prst="rect">
            <a:avLst/>
          </a:prstGeom>
        </p:spPr>
        <p:txBody>
          <a:bodyPr lIns="0" tIns="0" rIns="0" bIns="0" rtlCol="0" anchor="t">
            <a:spAutoFit/>
          </a:bodyPr>
          <a:lstStyle/>
          <a:p>
            <a:pPr>
              <a:lnSpc>
                <a:spcPts val="5599"/>
              </a:lnSpc>
            </a:pPr>
            <a:r>
              <a:rPr lang="en-US" sz="3999">
                <a:solidFill>
                  <a:srgbClr val="000000"/>
                </a:solidFill>
                <a:latin typeface="Quicksand"/>
              </a:rPr>
              <a:t>HTML, Javascript, CSS</a:t>
            </a:r>
          </a:p>
        </p:txBody>
      </p:sp>
      <p:sp>
        <p:nvSpPr>
          <p:cNvPr id="7" name="TextBox 7"/>
          <p:cNvSpPr txBox="1"/>
          <p:nvPr/>
        </p:nvSpPr>
        <p:spPr>
          <a:xfrm>
            <a:off x="4276863" y="3179771"/>
            <a:ext cx="4585966" cy="640080"/>
          </a:xfrm>
          <a:prstGeom prst="rect">
            <a:avLst/>
          </a:prstGeom>
        </p:spPr>
        <p:txBody>
          <a:bodyPr lIns="0" tIns="0" rIns="0" bIns="0" rtlCol="0" anchor="t">
            <a:spAutoFit/>
          </a:bodyPr>
          <a:lstStyle/>
          <a:p>
            <a:pPr>
              <a:lnSpc>
                <a:spcPts val="5159"/>
              </a:lnSpc>
            </a:pPr>
            <a:r>
              <a:rPr lang="en-US" sz="3999" spc="39">
                <a:solidFill>
                  <a:srgbClr val="F0946E"/>
                </a:solidFill>
                <a:latin typeface="Quicksand Bold"/>
              </a:rPr>
              <a:t>Ngôn ngữ</a:t>
            </a:r>
          </a:p>
        </p:txBody>
      </p:sp>
      <p:sp>
        <p:nvSpPr>
          <p:cNvPr id="8" name="TextBox 8"/>
          <p:cNvSpPr txBox="1"/>
          <p:nvPr/>
        </p:nvSpPr>
        <p:spPr>
          <a:xfrm>
            <a:off x="4276863" y="7052619"/>
            <a:ext cx="6761578" cy="679450"/>
          </a:xfrm>
          <a:prstGeom prst="rect">
            <a:avLst/>
          </a:prstGeom>
        </p:spPr>
        <p:txBody>
          <a:bodyPr lIns="0" tIns="0" rIns="0" bIns="0" rtlCol="0" anchor="t">
            <a:spAutoFit/>
          </a:bodyPr>
          <a:lstStyle/>
          <a:p>
            <a:pPr>
              <a:lnSpc>
                <a:spcPts val="5599"/>
              </a:lnSpc>
            </a:pPr>
            <a:r>
              <a:rPr lang="en-US" sz="3999">
                <a:solidFill>
                  <a:srgbClr val="000000"/>
                </a:solidFill>
                <a:latin typeface="Quicksand"/>
              </a:rPr>
              <a:t>Visual Studio Code</a:t>
            </a:r>
          </a:p>
        </p:txBody>
      </p:sp>
      <p:sp>
        <p:nvSpPr>
          <p:cNvPr id="9" name="TextBox 9"/>
          <p:cNvSpPr txBox="1"/>
          <p:nvPr/>
        </p:nvSpPr>
        <p:spPr>
          <a:xfrm>
            <a:off x="4276863" y="6359199"/>
            <a:ext cx="5224897" cy="640080"/>
          </a:xfrm>
          <a:prstGeom prst="rect">
            <a:avLst/>
          </a:prstGeom>
        </p:spPr>
        <p:txBody>
          <a:bodyPr lIns="0" tIns="0" rIns="0" bIns="0" rtlCol="0" anchor="t">
            <a:spAutoFit/>
          </a:bodyPr>
          <a:lstStyle/>
          <a:p>
            <a:pPr>
              <a:lnSpc>
                <a:spcPts val="5159"/>
              </a:lnSpc>
            </a:pPr>
            <a:r>
              <a:rPr lang="en-US" sz="3999" spc="39">
                <a:solidFill>
                  <a:srgbClr val="F0946E"/>
                </a:solidFill>
                <a:latin typeface="Quicksand Bold"/>
              </a:rPr>
              <a:t>Phần mềm sử dụng</a:t>
            </a:r>
          </a:p>
        </p:txBody>
      </p:sp>
      <p:sp>
        <p:nvSpPr>
          <p:cNvPr id="10" name="TextBox 10"/>
          <p:cNvSpPr txBox="1"/>
          <p:nvPr/>
        </p:nvSpPr>
        <p:spPr>
          <a:xfrm>
            <a:off x="11800608" y="3814771"/>
            <a:ext cx="6761578" cy="679450"/>
          </a:xfrm>
          <a:prstGeom prst="rect">
            <a:avLst/>
          </a:prstGeom>
        </p:spPr>
        <p:txBody>
          <a:bodyPr lIns="0" tIns="0" rIns="0" bIns="0" rtlCol="0" anchor="t">
            <a:spAutoFit/>
          </a:bodyPr>
          <a:lstStyle/>
          <a:p>
            <a:pPr>
              <a:lnSpc>
                <a:spcPts val="5599"/>
              </a:lnSpc>
            </a:pPr>
            <a:r>
              <a:rPr lang="en-US" sz="3999">
                <a:solidFill>
                  <a:srgbClr val="000000"/>
                </a:solidFill>
                <a:latin typeface="Quicksand"/>
              </a:rPr>
              <a:t>Website</a:t>
            </a:r>
          </a:p>
        </p:txBody>
      </p:sp>
      <p:sp>
        <p:nvSpPr>
          <p:cNvPr id="11" name="TextBox 11"/>
          <p:cNvSpPr txBox="1"/>
          <p:nvPr/>
        </p:nvSpPr>
        <p:spPr>
          <a:xfrm>
            <a:off x="11800608" y="3121351"/>
            <a:ext cx="4585966" cy="640080"/>
          </a:xfrm>
          <a:prstGeom prst="rect">
            <a:avLst/>
          </a:prstGeom>
        </p:spPr>
        <p:txBody>
          <a:bodyPr lIns="0" tIns="0" rIns="0" bIns="0" rtlCol="0" anchor="t">
            <a:spAutoFit/>
          </a:bodyPr>
          <a:lstStyle/>
          <a:p>
            <a:pPr>
              <a:lnSpc>
                <a:spcPts val="5159"/>
              </a:lnSpc>
            </a:pPr>
            <a:r>
              <a:rPr lang="en-US" sz="3999" spc="39">
                <a:solidFill>
                  <a:srgbClr val="F0946E"/>
                </a:solidFill>
                <a:latin typeface="Quicksand Bold"/>
              </a:rPr>
              <a:t>Hình Thức</a:t>
            </a:r>
          </a:p>
        </p:txBody>
      </p:sp>
      <p:sp>
        <p:nvSpPr>
          <p:cNvPr id="12" name="TextBox 12"/>
          <p:cNvSpPr txBox="1"/>
          <p:nvPr/>
        </p:nvSpPr>
        <p:spPr>
          <a:xfrm>
            <a:off x="11800608" y="6994199"/>
            <a:ext cx="6761578" cy="679450"/>
          </a:xfrm>
          <a:prstGeom prst="rect">
            <a:avLst/>
          </a:prstGeom>
        </p:spPr>
        <p:txBody>
          <a:bodyPr lIns="0" tIns="0" rIns="0" bIns="0" rtlCol="0" anchor="t">
            <a:spAutoFit/>
          </a:bodyPr>
          <a:lstStyle/>
          <a:p>
            <a:pPr>
              <a:lnSpc>
                <a:spcPts val="5599"/>
              </a:lnSpc>
            </a:pPr>
            <a:r>
              <a:rPr lang="en-US" sz="3999">
                <a:solidFill>
                  <a:srgbClr val="000000"/>
                </a:solidFill>
                <a:latin typeface="Quicksand"/>
              </a:rPr>
              <a:t>Three.js, math</a:t>
            </a:r>
          </a:p>
        </p:txBody>
      </p:sp>
      <p:sp>
        <p:nvSpPr>
          <p:cNvPr id="13" name="TextBox 13"/>
          <p:cNvSpPr txBox="1"/>
          <p:nvPr/>
        </p:nvSpPr>
        <p:spPr>
          <a:xfrm>
            <a:off x="11800608" y="6300779"/>
            <a:ext cx="4585966" cy="640080"/>
          </a:xfrm>
          <a:prstGeom prst="rect">
            <a:avLst/>
          </a:prstGeom>
        </p:spPr>
        <p:txBody>
          <a:bodyPr lIns="0" tIns="0" rIns="0" bIns="0" rtlCol="0" anchor="t">
            <a:spAutoFit/>
          </a:bodyPr>
          <a:lstStyle/>
          <a:p>
            <a:pPr>
              <a:lnSpc>
                <a:spcPts val="5159"/>
              </a:lnSpc>
            </a:pPr>
            <a:r>
              <a:rPr lang="en-US" sz="3999" spc="39">
                <a:solidFill>
                  <a:srgbClr val="F0946E"/>
                </a:solidFill>
                <a:latin typeface="Quicksand Bold"/>
              </a:rPr>
              <a:t>Thư viện</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rot="-10800000">
            <a:off x="13043011" y="625165"/>
            <a:ext cx="4216289" cy="3043394"/>
          </a:xfrm>
          <a:custGeom>
            <a:avLst/>
            <a:gdLst/>
            <a:ahLst/>
            <a:cxnLst/>
            <a:rect l="l" t="t" r="r" b="b"/>
            <a:pathLst>
              <a:path w="4216289" h="3043394">
                <a:moveTo>
                  <a:pt x="0" y="0"/>
                </a:moveTo>
                <a:lnTo>
                  <a:pt x="4216289" y="0"/>
                </a:lnTo>
                <a:lnTo>
                  <a:pt x="4216289" y="3043394"/>
                </a:lnTo>
                <a:lnTo>
                  <a:pt x="0" y="30433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2702905" y="4812982"/>
            <a:ext cx="12882191" cy="937261"/>
          </a:xfrm>
          <a:prstGeom prst="rect">
            <a:avLst/>
          </a:prstGeom>
        </p:spPr>
        <p:txBody>
          <a:bodyPr lIns="0" tIns="0" rIns="0" bIns="0" rtlCol="0" anchor="t">
            <a:spAutoFit/>
          </a:bodyPr>
          <a:lstStyle/>
          <a:p>
            <a:pPr algn="ctr">
              <a:lnSpc>
                <a:spcPts val="6720"/>
              </a:lnSpc>
            </a:pPr>
            <a:r>
              <a:rPr lang="en-US" sz="8000">
                <a:solidFill>
                  <a:srgbClr val="F0946E"/>
                </a:solidFill>
                <a:latin typeface="Paytone One"/>
              </a:rPr>
              <a:t>2. CÁC CHỨC NĂNG ĐỒ ÁN</a:t>
            </a:r>
          </a:p>
        </p:txBody>
      </p:sp>
      <p:sp>
        <p:nvSpPr>
          <p:cNvPr id="4" name="Freeform 4"/>
          <p:cNvSpPr/>
          <p:nvPr/>
        </p:nvSpPr>
        <p:spPr>
          <a:xfrm>
            <a:off x="6079837" y="6690317"/>
            <a:ext cx="2423991" cy="4114800"/>
          </a:xfrm>
          <a:custGeom>
            <a:avLst/>
            <a:gdLst/>
            <a:ahLst/>
            <a:cxnLst/>
            <a:rect l="l" t="t" r="r" b="b"/>
            <a:pathLst>
              <a:path w="2423991" h="4114800">
                <a:moveTo>
                  <a:pt x="0" y="0"/>
                </a:moveTo>
                <a:lnTo>
                  <a:pt x="2423991" y="0"/>
                </a:lnTo>
                <a:lnTo>
                  <a:pt x="2423991"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8051" y="-2391573"/>
            <a:ext cx="4813501" cy="5492584"/>
          </a:xfrm>
          <a:custGeom>
            <a:avLst/>
            <a:gdLst/>
            <a:ahLst/>
            <a:cxnLst/>
            <a:rect l="l" t="t" r="r" b="b"/>
            <a:pathLst>
              <a:path w="4813501" h="5492584">
                <a:moveTo>
                  <a:pt x="0" y="0"/>
                </a:moveTo>
                <a:lnTo>
                  <a:pt x="4813502" y="0"/>
                </a:lnTo>
                <a:lnTo>
                  <a:pt x="4813502" y="5492585"/>
                </a:lnTo>
                <a:lnTo>
                  <a:pt x="0" y="54925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3427249" y="2855704"/>
            <a:ext cx="11433502" cy="6402596"/>
          </a:xfrm>
          <a:custGeom>
            <a:avLst/>
            <a:gdLst/>
            <a:ahLst/>
            <a:cxnLst/>
            <a:rect l="l" t="t" r="r" b="b"/>
            <a:pathLst>
              <a:path w="11433502" h="6402596">
                <a:moveTo>
                  <a:pt x="0" y="0"/>
                </a:moveTo>
                <a:lnTo>
                  <a:pt x="11433502" y="0"/>
                </a:lnTo>
                <a:lnTo>
                  <a:pt x="11433502" y="6402596"/>
                </a:lnTo>
                <a:lnTo>
                  <a:pt x="0" y="6402596"/>
                </a:lnTo>
                <a:lnTo>
                  <a:pt x="0" y="0"/>
                </a:lnTo>
                <a:close/>
              </a:path>
            </a:pathLst>
          </a:custGeom>
          <a:blipFill>
            <a:blip r:embed="rId8"/>
            <a:stretch>
              <a:fillRect l="-12233" r="-9096"/>
            </a:stretch>
          </a:blipFill>
        </p:spPr>
      </p:sp>
      <p:sp>
        <p:nvSpPr>
          <p:cNvPr id="6" name="TextBox 6"/>
          <p:cNvSpPr txBox="1"/>
          <p:nvPr/>
        </p:nvSpPr>
        <p:spPr>
          <a:xfrm>
            <a:off x="1028700" y="1228725"/>
            <a:ext cx="13715317"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Vẽ các khối hình cơ bản</a:t>
            </a:r>
          </a:p>
        </p:txBody>
      </p:sp>
      <p:sp>
        <p:nvSpPr>
          <p:cNvPr id="7" name="TextBox 7"/>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378051" y="-2606915"/>
            <a:ext cx="4813501" cy="5492584"/>
          </a:xfrm>
          <a:custGeom>
            <a:avLst/>
            <a:gdLst/>
            <a:ahLst/>
            <a:cxnLst/>
            <a:rect l="l" t="t" r="r" b="b"/>
            <a:pathLst>
              <a:path w="4813501" h="5492584">
                <a:moveTo>
                  <a:pt x="0" y="0"/>
                </a:moveTo>
                <a:lnTo>
                  <a:pt x="4813502" y="0"/>
                </a:lnTo>
                <a:lnTo>
                  <a:pt x="4813502"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2331155" y="2885669"/>
            <a:ext cx="13625691" cy="6372631"/>
          </a:xfrm>
          <a:custGeom>
            <a:avLst/>
            <a:gdLst/>
            <a:ahLst/>
            <a:cxnLst/>
            <a:rect l="l" t="t" r="r" b="b"/>
            <a:pathLst>
              <a:path w="13625691" h="6372631">
                <a:moveTo>
                  <a:pt x="0" y="0"/>
                </a:moveTo>
                <a:lnTo>
                  <a:pt x="13625690" y="0"/>
                </a:lnTo>
                <a:lnTo>
                  <a:pt x="13625690" y="6372631"/>
                </a:lnTo>
                <a:lnTo>
                  <a:pt x="0" y="6372631"/>
                </a:lnTo>
                <a:lnTo>
                  <a:pt x="0" y="0"/>
                </a:lnTo>
                <a:close/>
              </a:path>
            </a:pathLst>
          </a:custGeom>
          <a:blipFill>
            <a:blip r:embed="rId8"/>
            <a:stretch>
              <a:fillRect/>
            </a:stretch>
          </a:blipFill>
        </p:spPr>
      </p:sp>
      <p:sp>
        <p:nvSpPr>
          <p:cNvPr id="6" name="TextBox 6"/>
          <p:cNvSpPr txBox="1"/>
          <p:nvPr/>
        </p:nvSpPr>
        <p:spPr>
          <a:xfrm>
            <a:off x="1028700" y="1228725"/>
            <a:ext cx="10443969"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Các khối hình được vẽ theo</a:t>
            </a:r>
          </a:p>
        </p:txBody>
      </p:sp>
      <p:sp>
        <p:nvSpPr>
          <p:cNvPr id="7" name="TextBox 7"/>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AF6"/>
        </a:solidFill>
        <a:effectLst/>
      </p:bgPr>
    </p:bg>
    <p:spTree>
      <p:nvGrpSpPr>
        <p:cNvPr id="1" name=""/>
        <p:cNvGrpSpPr/>
        <p:nvPr/>
      </p:nvGrpSpPr>
      <p:grpSpPr>
        <a:xfrm>
          <a:off x="0" y="0"/>
          <a:ext cx="0" cy="0"/>
          <a:chOff x="0" y="0"/>
          <a:chExt cx="0" cy="0"/>
        </a:xfrm>
      </p:grpSpPr>
      <p:sp>
        <p:nvSpPr>
          <p:cNvPr id="2" name="Freeform 2"/>
          <p:cNvSpPr/>
          <p:nvPr/>
        </p:nvSpPr>
        <p:spPr>
          <a:xfrm>
            <a:off x="15011066" y="6965639"/>
            <a:ext cx="4198776" cy="4114800"/>
          </a:xfrm>
          <a:custGeom>
            <a:avLst/>
            <a:gdLst/>
            <a:ahLst/>
            <a:cxnLst/>
            <a:rect l="l" t="t" r="r" b="b"/>
            <a:pathLst>
              <a:path w="4198776" h="4114800">
                <a:moveTo>
                  <a:pt x="0" y="0"/>
                </a:moveTo>
                <a:lnTo>
                  <a:pt x="4198776" y="0"/>
                </a:lnTo>
                <a:lnTo>
                  <a:pt x="419877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1101746" y="-2621751"/>
            <a:ext cx="4813501" cy="5492584"/>
          </a:xfrm>
          <a:custGeom>
            <a:avLst/>
            <a:gdLst/>
            <a:ahLst/>
            <a:cxnLst/>
            <a:rect l="l" t="t" r="r" b="b"/>
            <a:pathLst>
              <a:path w="4813501" h="5492584">
                <a:moveTo>
                  <a:pt x="0" y="0"/>
                </a:moveTo>
                <a:lnTo>
                  <a:pt x="4813501" y="0"/>
                </a:lnTo>
                <a:lnTo>
                  <a:pt x="4813501" y="5492584"/>
                </a:lnTo>
                <a:lnTo>
                  <a:pt x="0" y="549258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3202292" y="-1243967"/>
            <a:ext cx="5085708" cy="4114800"/>
          </a:xfrm>
          <a:custGeom>
            <a:avLst/>
            <a:gdLst/>
            <a:ahLst/>
            <a:cxnLst/>
            <a:rect l="l" t="t" r="r" b="b"/>
            <a:pathLst>
              <a:path w="5085708" h="4114800">
                <a:moveTo>
                  <a:pt x="0" y="0"/>
                </a:moveTo>
                <a:lnTo>
                  <a:pt x="5085708" y="0"/>
                </a:lnTo>
                <a:lnTo>
                  <a:pt x="5085708"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TextBox 5"/>
          <p:cNvSpPr txBox="1"/>
          <p:nvPr/>
        </p:nvSpPr>
        <p:spPr>
          <a:xfrm>
            <a:off x="1028700" y="1228725"/>
            <a:ext cx="10443969" cy="712470"/>
          </a:xfrm>
          <a:prstGeom prst="rect">
            <a:avLst/>
          </a:prstGeom>
        </p:spPr>
        <p:txBody>
          <a:bodyPr lIns="0" tIns="0" rIns="0" bIns="0" rtlCol="0" anchor="t">
            <a:spAutoFit/>
          </a:bodyPr>
          <a:lstStyle/>
          <a:p>
            <a:pPr>
              <a:lnSpc>
                <a:spcPts val="5040"/>
              </a:lnSpc>
            </a:pPr>
            <a:r>
              <a:rPr lang="en-US" sz="6000">
                <a:solidFill>
                  <a:srgbClr val="22423D"/>
                </a:solidFill>
                <a:latin typeface="Quicksand Bold"/>
              </a:rPr>
              <a:t>Các chức năng cơ bản</a:t>
            </a:r>
          </a:p>
        </p:txBody>
      </p:sp>
      <p:sp>
        <p:nvSpPr>
          <p:cNvPr id="6" name="TextBox 6"/>
          <p:cNvSpPr txBox="1"/>
          <p:nvPr/>
        </p:nvSpPr>
        <p:spPr>
          <a:xfrm>
            <a:off x="17137353" y="9048750"/>
            <a:ext cx="693072" cy="590550"/>
          </a:xfrm>
          <a:prstGeom prst="rect">
            <a:avLst/>
          </a:prstGeom>
        </p:spPr>
        <p:txBody>
          <a:bodyPr lIns="0" tIns="0" rIns="0" bIns="0" rtlCol="0" anchor="t">
            <a:spAutoFit/>
          </a:bodyPr>
          <a:lstStyle/>
          <a:p>
            <a:pPr>
              <a:lnSpc>
                <a:spcPts val="4200"/>
              </a:lnSpc>
            </a:pPr>
            <a:r>
              <a:rPr lang="en-US" sz="5000">
                <a:solidFill>
                  <a:srgbClr val="22423D"/>
                </a:solidFill>
                <a:latin typeface="Paytone One"/>
              </a:rPr>
              <a:t>7</a:t>
            </a:r>
          </a:p>
        </p:txBody>
      </p:sp>
      <p:sp>
        <p:nvSpPr>
          <p:cNvPr id="7" name="TextBox 7"/>
          <p:cNvSpPr txBox="1"/>
          <p:nvPr/>
        </p:nvSpPr>
        <p:spPr>
          <a:xfrm>
            <a:off x="1028700" y="2737483"/>
            <a:ext cx="15804928" cy="5594350"/>
          </a:xfrm>
          <a:prstGeom prst="rect">
            <a:avLst/>
          </a:prstGeom>
        </p:spPr>
        <p:txBody>
          <a:bodyPr lIns="0" tIns="0" rIns="0" bIns="0" rtlCol="0" anchor="t">
            <a:spAutoFit/>
          </a:bodyPr>
          <a:lstStyle/>
          <a:p>
            <a:pPr marL="755651" lvl="1" indent="-377825" algn="just">
              <a:lnSpc>
                <a:spcPts val="5600"/>
              </a:lnSpc>
              <a:buFont typeface="Arial"/>
              <a:buChar char="•"/>
            </a:pPr>
            <a:r>
              <a:rPr lang="en-US" sz="3500">
                <a:solidFill>
                  <a:srgbClr val="000000"/>
                </a:solidFill>
                <a:latin typeface="Quicksand"/>
              </a:rPr>
              <a:t>Thực hiện chiếu phối cảnh, tăng giảm các toạ độ x,y,z near, far.</a:t>
            </a:r>
          </a:p>
          <a:p>
            <a:pPr marL="755651" lvl="1" indent="-377825" algn="just">
              <a:lnSpc>
                <a:spcPts val="5600"/>
              </a:lnSpc>
              <a:buFont typeface="Arial"/>
              <a:buChar char="•"/>
            </a:pPr>
            <a:r>
              <a:rPr lang="en-US" sz="3500">
                <a:solidFill>
                  <a:srgbClr val="000000"/>
                </a:solidFill>
                <a:latin typeface="Quicksand"/>
              </a:rPr>
              <a:t>Áp dụng phép biến đổi Affine cơ sở trên các khối hình cơ bản: Cho phép chọn các phép biến đổi và thực hiện thao tác bằng sự kiện chuột hoặc bàn phím.</a:t>
            </a:r>
          </a:p>
          <a:p>
            <a:pPr marL="755651" lvl="1" indent="-377825" algn="just">
              <a:lnSpc>
                <a:spcPts val="5600"/>
              </a:lnSpc>
              <a:buFont typeface="Arial"/>
              <a:buChar char="•"/>
            </a:pPr>
            <a:r>
              <a:rPr lang="en-US" sz="3500">
                <a:solidFill>
                  <a:srgbClr val="000000"/>
                </a:solidFill>
                <a:latin typeface="Quicksand"/>
              </a:rPr>
              <a:t>Chiếu sáng đối tượng.</a:t>
            </a:r>
          </a:p>
          <a:p>
            <a:pPr marL="755651" lvl="1" indent="-377825" algn="just">
              <a:lnSpc>
                <a:spcPts val="5600"/>
              </a:lnSpc>
              <a:buFont typeface="Arial"/>
              <a:buChar char="•"/>
            </a:pPr>
            <a:r>
              <a:rPr lang="en-US" sz="3500">
                <a:solidFill>
                  <a:srgbClr val="000000"/>
                </a:solidFill>
                <a:latin typeface="Quicksand"/>
              </a:rPr>
              <a:t>Texture: Thực hiện texture mapping với các khối hình vẽ theo solid và mặt phẳng.</a:t>
            </a:r>
          </a:p>
          <a:p>
            <a:pPr marL="755651" lvl="1" indent="-377825" algn="just">
              <a:lnSpc>
                <a:spcPts val="5600"/>
              </a:lnSpc>
              <a:buFont typeface="Arial"/>
              <a:buChar char="•"/>
            </a:pPr>
            <a:r>
              <a:rPr lang="en-US" sz="3500">
                <a:solidFill>
                  <a:srgbClr val="000000"/>
                </a:solidFill>
                <a:latin typeface="Quicksand"/>
              </a:rPr>
              <a:t> Animation: Các khối hình tự xoay quanh trục x, y hoặc z.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543</Words>
  <Application>Microsoft Office PowerPoint</Application>
  <PresentationFormat>Custom</PresentationFormat>
  <Paragraphs>98</Paragraphs>
  <Slides>21</Slides>
  <Notes>0</Notes>
  <HiddenSlides>0</HiddenSlides>
  <MMClips>4</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21</vt:i4>
      </vt:variant>
    </vt:vector>
  </HeadingPairs>
  <TitlesOfParts>
    <vt:vector size="27" baseType="lpstr">
      <vt:lpstr>Quicksand Bold</vt:lpstr>
      <vt:lpstr>Paytone One</vt:lpstr>
      <vt:lpstr>Calibri</vt:lpstr>
      <vt:lpstr>Arial</vt:lpstr>
      <vt:lpstr>Quicksand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DHMT_Slides</dc:title>
  <cp:lastModifiedBy>Phạm Thụy Ý Vy</cp:lastModifiedBy>
  <cp:revision>2</cp:revision>
  <dcterms:created xsi:type="dcterms:W3CDTF">2006-08-16T00:00:00Z</dcterms:created>
  <dcterms:modified xsi:type="dcterms:W3CDTF">2023-07-02T10:00:33Z</dcterms:modified>
  <dc:identifier>DAFmYJrRvgs</dc:identifier>
</cp:coreProperties>
</file>